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49" r:id="rId5"/>
    <p:sldMasterId id="2147483674" r:id="rId6"/>
    <p:sldMasterId id="2147483741" r:id="rId7"/>
  </p:sldMasterIdLst>
  <p:notesMasterIdLst>
    <p:notesMasterId r:id="rId19"/>
  </p:notesMasterIdLst>
  <p:handoutMasterIdLst>
    <p:handoutMasterId r:id="rId20"/>
  </p:handoutMasterIdLst>
  <p:sldIdLst>
    <p:sldId id="256" r:id="rId8"/>
    <p:sldId id="369" r:id="rId9"/>
    <p:sldId id="390" r:id="rId10"/>
    <p:sldId id="391" r:id="rId11"/>
    <p:sldId id="392" r:id="rId12"/>
    <p:sldId id="384" r:id="rId13"/>
    <p:sldId id="385" r:id="rId14"/>
    <p:sldId id="371" r:id="rId15"/>
    <p:sldId id="374" r:id="rId16"/>
    <p:sldId id="372" r:id="rId17"/>
    <p:sldId id="316" r:id="rId1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ABF8F"/>
    <a:srgbClr val="34AC2E"/>
    <a:srgbClr val="5D742E"/>
    <a:srgbClr val="B9D08A"/>
    <a:srgbClr val="D2E1B5"/>
    <a:srgbClr val="9C4910"/>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3" autoAdjust="0"/>
    <p:restoredTop sz="94674"/>
  </p:normalViewPr>
  <p:slideViewPr>
    <p:cSldViewPr>
      <p:cViewPr varScale="1">
        <p:scale>
          <a:sx n="123" d="100"/>
          <a:sy n="123" d="100"/>
        </p:scale>
        <p:origin x="1188"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413AB5-3D96-4A55-A6E2-A5EA4DD23BA1}"/>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A29BA3E0-904B-48E4-9352-022E135D4B87}"/>
              </a:ext>
            </a:extLst>
          </p:cNvPr>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Arial" panose="020B0604020202020204" pitchFamily="34" charset="0"/>
                <a:ea typeface="ＭＳ Ｐゴシック" panose="020B0600070205080204" pitchFamily="34" charset="-128"/>
              </a:defRPr>
            </a:lvl1pPr>
          </a:lstStyle>
          <a:p>
            <a:pPr>
              <a:defRPr/>
            </a:pPr>
            <a:fld id="{3569DDFE-7A2B-43D9-8070-0C2CBFEEB99D}" type="datetimeFigureOut">
              <a:rPr lang="en-US"/>
              <a:pPr>
                <a:defRPr/>
              </a:pPr>
              <a:t>1/5/2024</a:t>
            </a:fld>
            <a:endParaRPr lang="en-US" dirty="0"/>
          </a:p>
        </p:txBody>
      </p:sp>
      <p:sp>
        <p:nvSpPr>
          <p:cNvPr id="4" name="Footer Placeholder 3">
            <a:extLst>
              <a:ext uri="{FF2B5EF4-FFF2-40B4-BE49-F238E27FC236}">
                <a16:creationId xmlns:a16="http://schemas.microsoft.com/office/drawing/2014/main" id="{FB1EE770-35C0-4B90-9F4E-A5CC1A69E129}"/>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2B5012E2-F8C3-489D-B020-A254273922A4}"/>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28A5AC77-6F17-4C13-BD83-222FBED5730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05CAC6-EE00-40F6-89B2-BBBE85FCE5BD}"/>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a:defRPr sz="1200">
                <a:latin typeface="Arial" panose="020B0604020202020204" pitchFamily="34" charset="0"/>
                <a:ea typeface="ＭＳ Ｐゴシック" panose="020B0600070205080204" pitchFamily="34" charset="-128"/>
              </a:defRPr>
            </a:lvl1pPr>
          </a:lstStyle>
          <a:p>
            <a:pPr>
              <a:defRPr/>
            </a:pPr>
            <a:endParaRPr lang="en-US"/>
          </a:p>
        </p:txBody>
      </p:sp>
      <p:sp>
        <p:nvSpPr>
          <p:cNvPr id="3" name="Date Placeholder 2">
            <a:extLst>
              <a:ext uri="{FF2B5EF4-FFF2-40B4-BE49-F238E27FC236}">
                <a16:creationId xmlns:a16="http://schemas.microsoft.com/office/drawing/2014/main" id="{75D5137D-52E2-4D0A-B6C3-FFBCD31AF331}"/>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a:defRPr sz="1200">
                <a:latin typeface="Arial" panose="020B0604020202020204" pitchFamily="34" charset="0"/>
                <a:ea typeface="ＭＳ Ｐゴシック" panose="020B0600070205080204" pitchFamily="34" charset="-128"/>
              </a:defRPr>
            </a:lvl1pPr>
          </a:lstStyle>
          <a:p>
            <a:pPr>
              <a:defRPr/>
            </a:pPr>
            <a:fld id="{2662167F-4A9E-4021-925C-559A0ADA4C8C}" type="datetimeFigureOut">
              <a:rPr lang="en-US"/>
              <a:pPr>
                <a:defRPr/>
              </a:pPr>
              <a:t>1/5/2024</a:t>
            </a:fld>
            <a:endParaRPr lang="en-US" dirty="0"/>
          </a:p>
        </p:txBody>
      </p:sp>
      <p:sp>
        <p:nvSpPr>
          <p:cNvPr id="4" name="Slide Image Placeholder 3">
            <a:extLst>
              <a:ext uri="{FF2B5EF4-FFF2-40B4-BE49-F238E27FC236}">
                <a16:creationId xmlns:a16="http://schemas.microsoft.com/office/drawing/2014/main" id="{0735F4A4-612D-4B28-B4B4-FEA8F07649F3}"/>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6B07447B-2110-4C93-B2B6-80755306D778}"/>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084894B-0251-44E4-9B76-85D1D04AAEEC}"/>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a:defRPr sz="1200">
                <a:latin typeface="Arial" panose="020B0604020202020204" pitchFamily="34" charset="0"/>
                <a:ea typeface="ＭＳ Ｐゴシック" panose="020B0600070205080204"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FDB07F9D-2065-40EC-872D-CD2E0AAD1824}"/>
              </a:ext>
            </a:extLst>
          </p:cNvPr>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A42BB84A-9734-4DC0-93D7-B1E0F7F0C37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7721F18A-B276-41AD-A644-F08464C707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6559138-B492-4321-808D-5F22D452DB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a:extLst>
              <a:ext uri="{FF2B5EF4-FFF2-40B4-BE49-F238E27FC236}">
                <a16:creationId xmlns:a16="http://schemas.microsoft.com/office/drawing/2014/main" id="{AC4C9864-569B-421B-B979-D8675BC0C4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A73C2E2-64A4-4164-999C-A934B487F740}"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6DC6636-4668-4A4E-96E3-DCE6923947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46E35AB1-A1BF-4680-902E-B27C2720CD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a:extLst>
              <a:ext uri="{FF2B5EF4-FFF2-40B4-BE49-F238E27FC236}">
                <a16:creationId xmlns:a16="http://schemas.microsoft.com/office/drawing/2014/main" id="{059AC000-97B9-4F13-8F78-0D7C497B21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C97F64C-3517-4672-A9F0-EF6A338A4D25}" type="slidenum">
              <a:rPr lang="en-US" altLang="en-US">
                <a:solidFill>
                  <a:srgbClr val="000000"/>
                </a:solidFill>
              </a:rPr>
              <a:pPr/>
              <a:t>2</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6DC6636-4668-4A4E-96E3-DCE6923947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46E35AB1-A1BF-4680-902E-B27C2720CD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a:extLst>
              <a:ext uri="{FF2B5EF4-FFF2-40B4-BE49-F238E27FC236}">
                <a16:creationId xmlns:a16="http://schemas.microsoft.com/office/drawing/2014/main" id="{059AC000-97B9-4F13-8F78-0D7C497B21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C97F64C-3517-4672-A9F0-EF6A338A4D25}" type="slidenum">
              <a:rPr lang="en-US" altLang="en-US">
                <a:solidFill>
                  <a:srgbClr val="000000"/>
                </a:solidFill>
              </a:rPr>
              <a:pPr/>
              <a:t>3</a:t>
            </a:fld>
            <a:endParaRPr lang="en-US" altLang="en-US">
              <a:solidFill>
                <a:srgbClr val="000000"/>
              </a:solidFill>
            </a:endParaRPr>
          </a:p>
        </p:txBody>
      </p:sp>
    </p:spTree>
    <p:extLst>
      <p:ext uri="{BB962C8B-B14F-4D97-AF65-F5344CB8AC3E}">
        <p14:creationId xmlns:p14="http://schemas.microsoft.com/office/powerpoint/2010/main" val="3390750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6DC6636-4668-4A4E-96E3-DCE6923947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46E35AB1-A1BF-4680-902E-B27C2720CD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a:extLst>
              <a:ext uri="{FF2B5EF4-FFF2-40B4-BE49-F238E27FC236}">
                <a16:creationId xmlns:a16="http://schemas.microsoft.com/office/drawing/2014/main" id="{059AC000-97B9-4F13-8F78-0D7C497B21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C97F64C-3517-4672-A9F0-EF6A338A4D25}" type="slidenum">
              <a:rPr lang="en-US" altLang="en-US">
                <a:solidFill>
                  <a:srgbClr val="000000"/>
                </a:solidFill>
              </a:rPr>
              <a:pPr/>
              <a:t>4</a:t>
            </a:fld>
            <a:endParaRPr lang="en-US" altLang="en-US">
              <a:solidFill>
                <a:srgbClr val="000000"/>
              </a:solidFill>
            </a:endParaRPr>
          </a:p>
        </p:txBody>
      </p:sp>
    </p:spTree>
    <p:extLst>
      <p:ext uri="{BB962C8B-B14F-4D97-AF65-F5344CB8AC3E}">
        <p14:creationId xmlns:p14="http://schemas.microsoft.com/office/powerpoint/2010/main" val="3182469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6DC6636-4668-4A4E-96E3-DCE6923947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46E35AB1-A1BF-4680-902E-B27C2720CD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a:extLst>
              <a:ext uri="{FF2B5EF4-FFF2-40B4-BE49-F238E27FC236}">
                <a16:creationId xmlns:a16="http://schemas.microsoft.com/office/drawing/2014/main" id="{059AC000-97B9-4F13-8F78-0D7C497B21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C97F64C-3517-4672-A9F0-EF6A338A4D25}" type="slidenum">
              <a:rPr lang="en-US" altLang="en-US">
                <a:solidFill>
                  <a:srgbClr val="000000"/>
                </a:solidFill>
              </a:rPr>
              <a:pPr/>
              <a:t>5</a:t>
            </a:fld>
            <a:endParaRPr lang="en-US" altLang="en-US">
              <a:solidFill>
                <a:srgbClr val="000000"/>
              </a:solidFill>
            </a:endParaRPr>
          </a:p>
        </p:txBody>
      </p:sp>
    </p:spTree>
    <p:extLst>
      <p:ext uri="{BB962C8B-B14F-4D97-AF65-F5344CB8AC3E}">
        <p14:creationId xmlns:p14="http://schemas.microsoft.com/office/powerpoint/2010/main" val="4020943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6DC6636-4668-4A4E-96E3-DCE6923947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46E35AB1-A1BF-4680-902E-B27C2720CD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a:extLst>
              <a:ext uri="{FF2B5EF4-FFF2-40B4-BE49-F238E27FC236}">
                <a16:creationId xmlns:a16="http://schemas.microsoft.com/office/drawing/2014/main" id="{059AC000-97B9-4F13-8F78-0D7C497B21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C97F64C-3517-4672-A9F0-EF6A338A4D25}" type="slidenum">
              <a:rPr lang="en-US" altLang="en-US">
                <a:solidFill>
                  <a:srgbClr val="000000"/>
                </a:solidFill>
              </a:rPr>
              <a:pPr/>
              <a:t>7</a:t>
            </a:fld>
            <a:endParaRPr lang="en-US"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3C75A68B-1CA3-4999-8206-D31A187248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13F33895-EF39-4F5D-B484-EE4374D6AA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484" name="Slide Number Placeholder 3">
            <a:extLst>
              <a:ext uri="{FF2B5EF4-FFF2-40B4-BE49-F238E27FC236}">
                <a16:creationId xmlns:a16="http://schemas.microsoft.com/office/drawing/2014/main" id="{A7D28D16-2E02-4F33-974A-C4C606A4D6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B5BF93A-69F7-45B4-ACC3-C52916019495}" type="slidenum">
              <a:rPr lang="en-US" altLang="en-US">
                <a:solidFill>
                  <a:srgbClr val="000000"/>
                </a:solidFill>
              </a:rPr>
              <a:pPr/>
              <a:t>9</a:t>
            </a:fld>
            <a:endParaRPr lang="en-US"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F4EF9F3-FC38-4C1E-A977-DD8F0131D8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F7C7523C-B8EB-492E-A1D4-A5DFE99062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8" name="Slide Number Placeholder 3">
            <a:extLst>
              <a:ext uri="{FF2B5EF4-FFF2-40B4-BE49-F238E27FC236}">
                <a16:creationId xmlns:a16="http://schemas.microsoft.com/office/drawing/2014/main" id="{A405F216-6DB6-4142-8F7C-4DA5408282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AB9028F-BDB8-408A-8139-5B523EC3A72B}"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1219200"/>
          </a:xfrm>
        </p:spPr>
        <p:txBody>
          <a:bodyPr/>
          <a:lstStyle/>
          <a:p>
            <a:r>
              <a:rPr lang="en-US" dirty="0"/>
              <a:t>Click to edit Master title style</a:t>
            </a:r>
          </a:p>
        </p:txBody>
      </p:sp>
      <p:sp>
        <p:nvSpPr>
          <p:cNvPr id="3" name="Subtitle 2"/>
          <p:cNvSpPr>
            <a:spLocks noGrp="1"/>
          </p:cNvSpPr>
          <p:nvPr>
            <p:ph type="subTitle" idx="1"/>
          </p:nvPr>
        </p:nvSpPr>
        <p:spPr>
          <a:xfrm>
            <a:off x="685800" y="1524000"/>
            <a:ext cx="5029200" cy="11430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444343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00BF1D-4F44-43F9-B9D8-52CE8F1C4522}"/>
              </a:ext>
            </a:extLst>
          </p:cNvPr>
          <p:cNvSpPr>
            <a:spLocks noGrp="1"/>
          </p:cNvSpPr>
          <p:nvPr>
            <p:ph type="dt" sz="half" idx="10"/>
          </p:nvPr>
        </p:nvSpPr>
        <p:spPr>
          <a:xfrm>
            <a:off x="628650" y="6356350"/>
            <a:ext cx="2057400" cy="365125"/>
          </a:xfrm>
          <a:prstGeom prst="rect">
            <a:avLst/>
          </a:prstGeom>
        </p:spPr>
        <p:txBody>
          <a:bodyPr/>
          <a:lstStyle>
            <a:lvl1pPr>
              <a:defRPr>
                <a:solidFill>
                  <a:srgbClr val="000000"/>
                </a:solidFill>
              </a:defRPr>
            </a:lvl1pPr>
          </a:lstStyle>
          <a:p>
            <a:pPr>
              <a:defRPr/>
            </a:pPr>
            <a:fld id="{2F7DC12F-4A7F-4364-8341-5EC9F97939EE}" type="datetimeFigureOut">
              <a:rPr lang="en-US"/>
              <a:pPr>
                <a:defRPr/>
              </a:pPr>
              <a:t>1/5/2024</a:t>
            </a:fld>
            <a:endParaRPr lang="en-US" dirty="0"/>
          </a:p>
        </p:txBody>
      </p:sp>
      <p:sp>
        <p:nvSpPr>
          <p:cNvPr id="6" name="Footer Placeholder 5">
            <a:extLst>
              <a:ext uri="{FF2B5EF4-FFF2-40B4-BE49-F238E27FC236}">
                <a16:creationId xmlns:a16="http://schemas.microsoft.com/office/drawing/2014/main" id="{475435E9-3BA8-4659-8A43-ECBC62DA3068}"/>
              </a:ext>
            </a:extLst>
          </p:cNvPr>
          <p:cNvSpPr>
            <a:spLocks noGrp="1"/>
          </p:cNvSpPr>
          <p:nvPr>
            <p:ph type="ftr" sz="quarter" idx="11"/>
          </p:nvPr>
        </p:nvSpPr>
        <p:spPr>
          <a:xfrm>
            <a:off x="3028950" y="6356350"/>
            <a:ext cx="3086100" cy="365125"/>
          </a:xfrm>
          <a:prstGeom prst="rect">
            <a:avLst/>
          </a:prstGeom>
        </p:spPr>
        <p:txBody>
          <a:bodyPr/>
          <a:lstStyle>
            <a:lvl1pPr>
              <a:defRPr>
                <a:solidFill>
                  <a:srgbClr val="000000"/>
                </a:solidFill>
              </a:defRPr>
            </a:lvl1pPr>
          </a:lstStyle>
          <a:p>
            <a:pPr>
              <a:defRPr/>
            </a:pPr>
            <a:endParaRPr lang="en-US"/>
          </a:p>
        </p:txBody>
      </p:sp>
      <p:sp>
        <p:nvSpPr>
          <p:cNvPr id="7" name="Slide Number Placeholder 6">
            <a:extLst>
              <a:ext uri="{FF2B5EF4-FFF2-40B4-BE49-F238E27FC236}">
                <a16:creationId xmlns:a16="http://schemas.microsoft.com/office/drawing/2014/main" id="{C1542EFC-C759-47A1-9BC1-AC85500B811C}"/>
              </a:ext>
            </a:extLst>
          </p:cNvPr>
          <p:cNvSpPr>
            <a:spLocks noGrp="1"/>
          </p:cNvSpPr>
          <p:nvPr>
            <p:ph type="sldNum" sz="quarter" idx="12"/>
          </p:nvPr>
        </p:nvSpPr>
        <p:spPr>
          <a:xfrm>
            <a:off x="6457950" y="6356350"/>
            <a:ext cx="2057400" cy="365125"/>
          </a:xfrm>
        </p:spPr>
        <p:txBody>
          <a:bodyPr/>
          <a:lstStyle>
            <a:lvl1pPr>
              <a:defRPr/>
            </a:lvl1pPr>
          </a:lstStyle>
          <a:p>
            <a:fld id="{51CF813F-31C5-442D-AF67-F73899DCB51B}" type="slidenum">
              <a:rPr lang="en-US" altLang="en-US"/>
              <a:pPr/>
              <a:t>‹#›</a:t>
            </a:fld>
            <a:endParaRPr lang="en-US" altLang="en-US"/>
          </a:p>
        </p:txBody>
      </p:sp>
    </p:spTree>
    <p:extLst>
      <p:ext uri="{BB962C8B-B14F-4D97-AF65-F5344CB8AC3E}">
        <p14:creationId xmlns:p14="http://schemas.microsoft.com/office/powerpoint/2010/main" val="4046298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a:extLst>
              <a:ext uri="{FF2B5EF4-FFF2-40B4-BE49-F238E27FC236}">
                <a16:creationId xmlns:a16="http://schemas.microsoft.com/office/drawing/2014/main" id="{7E127049-0B27-4C1C-9226-01FDA0AF2BD0}"/>
              </a:ext>
            </a:extLst>
          </p:cNvPr>
          <p:cNvSpPr>
            <a:spLocks noGrp="1" noChangeArrowheads="1"/>
          </p:cNvSpPr>
          <p:nvPr>
            <p:ph type="sldNum" sz="quarter" idx="10"/>
          </p:nvPr>
        </p:nvSpPr>
        <p:spPr>
          <a:ln/>
        </p:spPr>
        <p:txBody>
          <a:bodyPr/>
          <a:lstStyle>
            <a:lvl1pPr>
              <a:defRPr/>
            </a:lvl1pPr>
          </a:lstStyle>
          <a:p>
            <a:fld id="{9D109AC2-22EA-4ADC-A8EA-1A01E7D2F6EA}" type="slidenum">
              <a:rPr lang="en-US" altLang="en-US"/>
              <a:pPr/>
              <a:t>‹#›</a:t>
            </a:fld>
            <a:endParaRPr lang="en-US" altLang="en-US"/>
          </a:p>
        </p:txBody>
      </p:sp>
    </p:spTree>
    <p:extLst>
      <p:ext uri="{BB962C8B-B14F-4D97-AF65-F5344CB8AC3E}">
        <p14:creationId xmlns:p14="http://schemas.microsoft.com/office/powerpoint/2010/main" val="253639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A30F8193-6CEF-4206-9F69-3705532939A0}"/>
              </a:ext>
            </a:extLst>
          </p:cNvPr>
          <p:cNvSpPr>
            <a:spLocks noGrp="1" noChangeArrowheads="1"/>
          </p:cNvSpPr>
          <p:nvPr>
            <p:ph type="sldNum" sz="quarter" idx="10"/>
          </p:nvPr>
        </p:nvSpPr>
        <p:spPr>
          <a:ln/>
        </p:spPr>
        <p:txBody>
          <a:bodyPr/>
          <a:lstStyle>
            <a:lvl1pPr>
              <a:defRPr/>
            </a:lvl1pPr>
          </a:lstStyle>
          <a:p>
            <a:fld id="{D85FF52A-819A-4B98-B761-CEE80DFCF12A}" type="slidenum">
              <a:rPr lang="en-US" altLang="en-US"/>
              <a:pPr/>
              <a:t>‹#›</a:t>
            </a:fld>
            <a:endParaRPr lang="en-US" altLang="en-US"/>
          </a:p>
        </p:txBody>
      </p:sp>
    </p:spTree>
    <p:extLst>
      <p:ext uri="{BB962C8B-B14F-4D97-AF65-F5344CB8AC3E}">
        <p14:creationId xmlns:p14="http://schemas.microsoft.com/office/powerpoint/2010/main" val="1819550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6">
            <a:extLst>
              <a:ext uri="{FF2B5EF4-FFF2-40B4-BE49-F238E27FC236}">
                <a16:creationId xmlns:a16="http://schemas.microsoft.com/office/drawing/2014/main" id="{424CE5E7-6FA0-4A7F-9A42-7244D3777B99}"/>
              </a:ext>
            </a:extLst>
          </p:cNvPr>
          <p:cNvSpPr>
            <a:spLocks noGrp="1" noChangeArrowheads="1"/>
          </p:cNvSpPr>
          <p:nvPr>
            <p:ph type="sldNum" sz="quarter" idx="10"/>
          </p:nvPr>
        </p:nvSpPr>
        <p:spPr>
          <a:ln/>
        </p:spPr>
        <p:txBody>
          <a:bodyPr/>
          <a:lstStyle>
            <a:lvl1pPr>
              <a:defRPr/>
            </a:lvl1pPr>
          </a:lstStyle>
          <a:p>
            <a:fld id="{0075F5AA-4DE2-4911-AE3B-5041AE626857}" type="slidenum">
              <a:rPr lang="en-US" altLang="en-US"/>
              <a:pPr/>
              <a:t>‹#›</a:t>
            </a:fld>
            <a:endParaRPr lang="en-US" altLang="en-US"/>
          </a:p>
        </p:txBody>
      </p:sp>
    </p:spTree>
    <p:extLst>
      <p:ext uri="{BB962C8B-B14F-4D97-AF65-F5344CB8AC3E}">
        <p14:creationId xmlns:p14="http://schemas.microsoft.com/office/powerpoint/2010/main" val="80804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0C4E6C8A-AF44-42D7-8B51-DE93940DD3D1}"/>
              </a:ext>
            </a:extLst>
          </p:cNvPr>
          <p:cNvSpPr>
            <a:spLocks noGrp="1" noChangeArrowheads="1"/>
          </p:cNvSpPr>
          <p:nvPr>
            <p:ph type="sldNum" sz="quarter" idx="10"/>
          </p:nvPr>
        </p:nvSpPr>
        <p:spPr>
          <a:ln/>
        </p:spPr>
        <p:txBody>
          <a:bodyPr/>
          <a:lstStyle>
            <a:lvl1pPr>
              <a:defRPr/>
            </a:lvl1pPr>
          </a:lstStyle>
          <a:p>
            <a:fld id="{66576B54-9769-4603-8DF8-FF246DC97754}" type="slidenum">
              <a:rPr lang="en-US" altLang="en-US"/>
              <a:pPr/>
              <a:t>‹#›</a:t>
            </a:fld>
            <a:endParaRPr lang="en-US" altLang="en-US"/>
          </a:p>
        </p:txBody>
      </p:sp>
    </p:spTree>
    <p:extLst>
      <p:ext uri="{BB962C8B-B14F-4D97-AF65-F5344CB8AC3E}">
        <p14:creationId xmlns:p14="http://schemas.microsoft.com/office/powerpoint/2010/main" val="833923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Only" userDrawn="1">
  <p:cSld name="title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1143000" y="274640"/>
            <a:ext cx="7543800" cy="715963"/>
          </a:xfrm>
          <a:prstGeom prst="rect">
            <a:avLst/>
          </a:prstGeom>
          <a:noFill/>
          <a:ln>
            <a:noFill/>
          </a:ln>
        </p:spPr>
        <p:txBody>
          <a:bodyPr lIns="313451" tIns="313451" rIns="313451" bIns="313451"/>
          <a:lstStyle>
            <a:lvl1pPr algn="l" rtl="0">
              <a:defRPr sz="1709"/>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dirty="0"/>
          </a:p>
        </p:txBody>
      </p:sp>
      <p:sp>
        <p:nvSpPr>
          <p:cNvPr id="7" name="Text Placeholder 6"/>
          <p:cNvSpPr>
            <a:spLocks noGrp="1"/>
          </p:cNvSpPr>
          <p:nvPr>
            <p:ph type="body" sz="quarter" idx="11"/>
          </p:nvPr>
        </p:nvSpPr>
        <p:spPr>
          <a:xfrm>
            <a:off x="609600" y="1295400"/>
            <a:ext cx="8077200" cy="4876800"/>
          </a:xfrm>
        </p:spPr>
        <p:txBody>
          <a:bodyPr/>
          <a:lstStyle>
            <a:lvl1pPr>
              <a:defRPr sz="1438"/>
            </a:lvl1pPr>
            <a:lvl2pPr>
              <a:defRPr sz="1292"/>
            </a:lvl2pPr>
            <a:lvl3pPr>
              <a:defRPr sz="1146"/>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
            <a:extLst>
              <a:ext uri="{FF2B5EF4-FFF2-40B4-BE49-F238E27FC236}">
                <a16:creationId xmlns:a16="http://schemas.microsoft.com/office/drawing/2014/main" id="{669034C5-8AE1-4DAB-8DE2-CCC432E82EA2}"/>
              </a:ext>
            </a:extLst>
          </p:cNvPr>
          <p:cNvSpPr>
            <a:spLocks noGrp="1"/>
          </p:cNvSpPr>
          <p:nvPr>
            <p:ph type="sldNum" sz="quarter" idx="12"/>
          </p:nvPr>
        </p:nvSpPr>
        <p:spPr>
          <a:xfrm>
            <a:off x="6873875" y="6446838"/>
            <a:ext cx="2133600" cy="365125"/>
          </a:xfrm>
        </p:spPr>
        <p:txBody>
          <a:bodyPr lIns="313502" tIns="156751" rIns="313502" bIns="156751" anchor="ctr"/>
          <a:lstStyle>
            <a:lvl1pPr algn="r">
              <a:defRPr sz="600">
                <a:solidFill>
                  <a:srgbClr val="A6A6A6"/>
                </a:solidFill>
              </a:defRPr>
            </a:lvl1pPr>
          </a:lstStyle>
          <a:p>
            <a:fld id="{B38184A2-14C0-457A-BD02-A42E5D87621E}" type="slidenum">
              <a:rPr lang="en-US" altLang="en-US"/>
              <a:pPr/>
              <a:t>‹#›</a:t>
            </a:fld>
            <a:endParaRPr lang="en-US" altLang="en-US"/>
          </a:p>
        </p:txBody>
      </p:sp>
    </p:spTree>
    <p:extLst>
      <p:ext uri="{BB962C8B-B14F-4D97-AF65-F5344CB8AC3E}">
        <p14:creationId xmlns:p14="http://schemas.microsoft.com/office/powerpoint/2010/main" val="3988423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a:extLst>
              <a:ext uri="{FF2B5EF4-FFF2-40B4-BE49-F238E27FC236}">
                <a16:creationId xmlns:a16="http://schemas.microsoft.com/office/drawing/2014/main" id="{9E87146E-C4DC-4CB8-95EF-CFB15A5E67E4}"/>
              </a:ext>
            </a:extLst>
          </p:cNvPr>
          <p:cNvSpPr>
            <a:spLocks noGrp="1" noChangeArrowheads="1"/>
          </p:cNvSpPr>
          <p:nvPr>
            <p:ph type="sldNum" sz="quarter" idx="10"/>
          </p:nvPr>
        </p:nvSpPr>
        <p:spPr>
          <a:ln/>
        </p:spPr>
        <p:txBody>
          <a:bodyPr/>
          <a:lstStyle>
            <a:lvl1pPr>
              <a:defRPr/>
            </a:lvl1pPr>
          </a:lstStyle>
          <a:p>
            <a:fld id="{4586201D-C647-4BB8-80C4-B9BC18877AF0}" type="slidenum">
              <a:rPr lang="en-US" altLang="en-US"/>
              <a:pPr/>
              <a:t>‹#›</a:t>
            </a:fld>
            <a:endParaRPr lang="en-US" altLang="en-US"/>
          </a:p>
        </p:txBody>
      </p:sp>
    </p:spTree>
    <p:extLst>
      <p:ext uri="{BB962C8B-B14F-4D97-AF65-F5344CB8AC3E}">
        <p14:creationId xmlns:p14="http://schemas.microsoft.com/office/powerpoint/2010/main" val="82857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22583457-0A68-4257-97CB-EADF953F7C2B}"/>
              </a:ext>
            </a:extLst>
          </p:cNvPr>
          <p:cNvSpPr>
            <a:spLocks noGrp="1" noChangeArrowheads="1"/>
          </p:cNvSpPr>
          <p:nvPr>
            <p:ph type="sldNum" sz="quarter" idx="10"/>
          </p:nvPr>
        </p:nvSpPr>
        <p:spPr>
          <a:ln/>
        </p:spPr>
        <p:txBody>
          <a:bodyPr/>
          <a:lstStyle>
            <a:lvl1pPr>
              <a:defRPr/>
            </a:lvl1pPr>
          </a:lstStyle>
          <a:p>
            <a:fld id="{C6A794F0-1599-455E-835B-F968ACFE8B4C}" type="slidenum">
              <a:rPr lang="en-US" altLang="en-US"/>
              <a:pPr/>
              <a:t>‹#›</a:t>
            </a:fld>
            <a:endParaRPr lang="en-US" altLang="en-US"/>
          </a:p>
        </p:txBody>
      </p:sp>
    </p:spTree>
    <p:extLst>
      <p:ext uri="{BB962C8B-B14F-4D97-AF65-F5344CB8AC3E}">
        <p14:creationId xmlns:p14="http://schemas.microsoft.com/office/powerpoint/2010/main" val="2550423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Only" userDrawn="1">
  <p:cSld name="title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1143000" y="274638"/>
            <a:ext cx="7543800" cy="715963"/>
          </a:xfrm>
          <a:prstGeom prst="rect">
            <a:avLst/>
          </a:prstGeom>
          <a:noFill/>
          <a:ln>
            <a:noFill/>
          </a:ln>
        </p:spPr>
        <p:txBody>
          <a:bodyPr lIns="313451" tIns="313451" rIns="313451" bIns="313451"/>
          <a:lstStyle>
            <a:lvl1pPr algn="l" rtl="0">
              <a:defRPr sz="2278"/>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dirty="0"/>
          </a:p>
        </p:txBody>
      </p:sp>
      <p:sp>
        <p:nvSpPr>
          <p:cNvPr id="7" name="Text Placeholder 6"/>
          <p:cNvSpPr>
            <a:spLocks noGrp="1"/>
          </p:cNvSpPr>
          <p:nvPr>
            <p:ph type="body" sz="quarter" idx="11"/>
          </p:nvPr>
        </p:nvSpPr>
        <p:spPr>
          <a:xfrm>
            <a:off x="609600" y="1295400"/>
            <a:ext cx="8077200" cy="4876800"/>
          </a:xfrm>
        </p:spPr>
        <p:txBody>
          <a:bodyPr/>
          <a:lstStyle>
            <a:lvl1pPr>
              <a:defRPr sz="1917"/>
            </a:lvl1pPr>
            <a:lvl2pPr>
              <a:defRPr sz="1722"/>
            </a:lvl2pPr>
            <a:lvl3pPr>
              <a:defRPr sz="1528"/>
            </a:lvl3pPr>
            <a:lvl4pPr>
              <a:defRPr sz="1333"/>
            </a:lvl4pPr>
            <a:lvl5pPr>
              <a:defRPr sz="13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
            <a:extLst>
              <a:ext uri="{FF2B5EF4-FFF2-40B4-BE49-F238E27FC236}">
                <a16:creationId xmlns:a16="http://schemas.microsoft.com/office/drawing/2014/main" id="{9DE0BB19-13A2-437F-82D0-11794BFE691C}"/>
              </a:ext>
            </a:extLst>
          </p:cNvPr>
          <p:cNvSpPr>
            <a:spLocks noGrp="1"/>
          </p:cNvSpPr>
          <p:nvPr>
            <p:ph type="sldNum" sz="quarter" idx="12"/>
          </p:nvPr>
        </p:nvSpPr>
        <p:spPr>
          <a:xfrm>
            <a:off x="6873875" y="6446838"/>
            <a:ext cx="2133600" cy="365125"/>
          </a:xfrm>
        </p:spPr>
        <p:txBody>
          <a:bodyPr lIns="313502" tIns="156751" rIns="313502" bIns="156751" anchor="ctr"/>
          <a:lstStyle>
            <a:lvl1pPr algn="r">
              <a:defRPr sz="800">
                <a:solidFill>
                  <a:srgbClr val="A6A6A6"/>
                </a:solidFill>
              </a:defRPr>
            </a:lvl1pPr>
          </a:lstStyle>
          <a:p>
            <a:fld id="{77D6628B-FB92-4E5B-B4BF-269817F52D73}" type="slidenum">
              <a:rPr lang="en-US" altLang="en-US"/>
              <a:pPr/>
              <a:t>‹#›</a:t>
            </a:fld>
            <a:endParaRPr lang="en-US" altLang="en-US"/>
          </a:p>
        </p:txBody>
      </p:sp>
    </p:spTree>
    <p:extLst>
      <p:ext uri="{BB962C8B-B14F-4D97-AF65-F5344CB8AC3E}">
        <p14:creationId xmlns:p14="http://schemas.microsoft.com/office/powerpoint/2010/main" val="589100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1.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9.xml"/><Relationship Id="rId7"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theme" Target="../theme/theme4.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40">
            <a:extLst>
              <a:ext uri="{FF2B5EF4-FFF2-40B4-BE49-F238E27FC236}">
                <a16:creationId xmlns:a16="http://schemas.microsoft.com/office/drawing/2014/main" id="{680BDC84-B5AF-4505-BE5D-89D3B5199E62}"/>
              </a:ext>
            </a:extLst>
          </p:cNvPr>
          <p:cNvGrpSpPr>
            <a:grpSpLocks/>
          </p:cNvGrpSpPr>
          <p:nvPr userDrawn="1"/>
        </p:nvGrpSpPr>
        <p:grpSpPr bwMode="auto">
          <a:xfrm>
            <a:off x="3733800" y="1531938"/>
            <a:ext cx="5410200" cy="5326062"/>
            <a:chOff x="2352" y="965"/>
            <a:chExt cx="3408" cy="3355"/>
          </a:xfrm>
        </p:grpSpPr>
        <p:pic>
          <p:nvPicPr>
            <p:cNvPr id="1037" name="Picture 35" descr="C02-31 During flight the SPRINT missiles copy">
              <a:extLst>
                <a:ext uri="{FF2B5EF4-FFF2-40B4-BE49-F238E27FC236}">
                  <a16:creationId xmlns:a16="http://schemas.microsoft.com/office/drawing/2014/main" id="{A5D025C5-ADD7-476E-AC41-6A243CDECD80}"/>
                </a:ext>
              </a:extLst>
            </p:cNvPr>
            <p:cNvPicPr>
              <a:picLocks noChangeAspect="1" noChangeArrowheads="1"/>
            </p:cNvPicPr>
            <p:nvPr userDrawn="1"/>
          </p:nvPicPr>
          <p:blipFill>
            <a:blip r:embed="rId3"/>
            <a:srcRect r="23676"/>
            <a:stretch>
              <a:fillRect/>
            </a:stretch>
          </p:blipFill>
          <p:spPr bwMode="auto">
            <a:xfrm>
              <a:off x="2352" y="1584"/>
              <a:ext cx="1407" cy="2736"/>
            </a:xfrm>
            <a:prstGeom prst="rect">
              <a:avLst/>
            </a:prstGeom>
            <a:noFill/>
            <a:ln>
              <a:noFill/>
            </a:ln>
            <a:effectLst>
              <a:outerShdw blurRad="63500" dist="107763" dir="81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36">
              <a:extLst>
                <a:ext uri="{FF2B5EF4-FFF2-40B4-BE49-F238E27FC236}">
                  <a16:creationId xmlns:a16="http://schemas.microsoft.com/office/drawing/2014/main" id="{8F46E8C8-FD94-47AB-B35C-F5998C9898C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40" y="2160"/>
              <a:ext cx="1920"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37" descr="FT Lewis Guard House">
              <a:extLst>
                <a:ext uri="{FF2B5EF4-FFF2-40B4-BE49-F238E27FC236}">
                  <a16:creationId xmlns:a16="http://schemas.microsoft.com/office/drawing/2014/main" id="{A9A18439-7B0B-40CE-9C2C-A7E64DCB6AA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b="16093"/>
            <a:stretch>
              <a:fillRect/>
            </a:stretch>
          </p:blipFill>
          <p:spPr bwMode="auto">
            <a:xfrm>
              <a:off x="3840" y="965"/>
              <a:ext cx="1920"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7" name="Group 28">
            <a:extLst>
              <a:ext uri="{FF2B5EF4-FFF2-40B4-BE49-F238E27FC236}">
                <a16:creationId xmlns:a16="http://schemas.microsoft.com/office/drawing/2014/main" id="{8C66D22F-6E7F-426A-92B6-0067DCA05692}"/>
              </a:ext>
            </a:extLst>
          </p:cNvPr>
          <p:cNvGrpSpPr>
            <a:grpSpLocks/>
          </p:cNvGrpSpPr>
          <p:nvPr userDrawn="1"/>
        </p:nvGrpSpPr>
        <p:grpSpPr bwMode="auto">
          <a:xfrm>
            <a:off x="0" y="0"/>
            <a:ext cx="9144000" cy="6861175"/>
            <a:chOff x="0" y="0"/>
            <a:chExt cx="5760" cy="4322"/>
          </a:xfrm>
        </p:grpSpPr>
        <p:grpSp>
          <p:nvGrpSpPr>
            <p:cNvPr id="1033" name="Group 27">
              <a:extLst>
                <a:ext uri="{FF2B5EF4-FFF2-40B4-BE49-F238E27FC236}">
                  <a16:creationId xmlns:a16="http://schemas.microsoft.com/office/drawing/2014/main" id="{9BB835B8-A248-4B46-8DF0-F9B0133E70F3}"/>
                </a:ext>
              </a:extLst>
            </p:cNvPr>
            <p:cNvGrpSpPr>
              <a:grpSpLocks/>
            </p:cNvGrpSpPr>
            <p:nvPr userDrawn="1"/>
          </p:nvGrpSpPr>
          <p:grpSpPr bwMode="auto">
            <a:xfrm>
              <a:off x="0" y="0"/>
              <a:ext cx="5760" cy="4322"/>
              <a:chOff x="0" y="0"/>
              <a:chExt cx="5760" cy="4322"/>
            </a:xfrm>
          </p:grpSpPr>
          <p:pic>
            <p:nvPicPr>
              <p:cNvPr id="1035" name="Picture 23" descr="ppt_camo_bkgrnd-03">
                <a:extLst>
                  <a:ext uri="{FF2B5EF4-FFF2-40B4-BE49-F238E27FC236}">
                    <a16:creationId xmlns:a16="http://schemas.microsoft.com/office/drawing/2014/main" id="{00B9E245-BD63-4846-9E88-C4F0E5EDB2CA}"/>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5760" cy="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21" descr="white_curve">
                <a:extLst>
                  <a:ext uri="{FF2B5EF4-FFF2-40B4-BE49-F238E27FC236}">
                    <a16:creationId xmlns:a16="http://schemas.microsoft.com/office/drawing/2014/main" id="{9782AFC8-C3FE-4E4C-A7AD-A5E80EA34324}"/>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502" y="990"/>
                <a:ext cx="3258" cy="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4" name="Picture 8" descr="USACE_logo">
              <a:extLst>
                <a:ext uri="{FF2B5EF4-FFF2-40B4-BE49-F238E27FC236}">
                  <a16:creationId xmlns:a16="http://schemas.microsoft.com/office/drawing/2014/main" id="{B5EA30AA-33A4-44FF-8C55-3CC6891CFD00}"/>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08" y="3282"/>
              <a:ext cx="816"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8" name="Line 19">
            <a:extLst>
              <a:ext uri="{FF2B5EF4-FFF2-40B4-BE49-F238E27FC236}">
                <a16:creationId xmlns:a16="http://schemas.microsoft.com/office/drawing/2014/main" id="{905427CB-45E1-4074-A915-273D639F6F3B}"/>
              </a:ext>
            </a:extLst>
          </p:cNvPr>
          <p:cNvSpPr>
            <a:spLocks noChangeShapeType="1"/>
          </p:cNvSpPr>
          <p:nvPr userDrawn="1"/>
        </p:nvSpPr>
        <p:spPr bwMode="auto">
          <a:xfrm>
            <a:off x="6019800" y="3352800"/>
            <a:ext cx="3124200"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Rectangle 2">
            <a:extLst>
              <a:ext uri="{FF2B5EF4-FFF2-40B4-BE49-F238E27FC236}">
                <a16:creationId xmlns:a16="http://schemas.microsoft.com/office/drawing/2014/main" id="{13E2E28F-67A5-4DAA-AF09-48D0FF8AF09E}"/>
              </a:ext>
            </a:extLst>
          </p:cNvPr>
          <p:cNvSpPr>
            <a:spLocks noGrp="1" noChangeArrowheads="1"/>
          </p:cNvSpPr>
          <p:nvPr>
            <p:ph type="title"/>
          </p:nvPr>
        </p:nvSpPr>
        <p:spPr bwMode="auto">
          <a:xfrm>
            <a:off x="76200" y="152400"/>
            <a:ext cx="6324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PRESENTATION TITLE</a:t>
            </a:r>
          </a:p>
        </p:txBody>
      </p:sp>
      <p:sp>
        <p:nvSpPr>
          <p:cNvPr id="1030" name="Text Box 9">
            <a:extLst>
              <a:ext uri="{FF2B5EF4-FFF2-40B4-BE49-F238E27FC236}">
                <a16:creationId xmlns:a16="http://schemas.microsoft.com/office/drawing/2014/main" id="{AD357DCA-1D99-4BCF-9E58-10BD6E15BD5F}"/>
              </a:ext>
            </a:extLst>
          </p:cNvPr>
          <p:cNvSpPr txBox="1">
            <a:spLocks noChangeArrowheads="1"/>
          </p:cNvSpPr>
          <p:nvPr userDrawn="1"/>
        </p:nvSpPr>
        <p:spPr bwMode="auto">
          <a:xfrm>
            <a:off x="1508125" y="6121400"/>
            <a:ext cx="35972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100" b="1" dirty="0"/>
              <a:t>US Army Corps of Engineers</a:t>
            </a:r>
          </a:p>
          <a:p>
            <a:pPr eaLnBrk="1" hangingPunct="1">
              <a:defRPr/>
            </a:pPr>
            <a:r>
              <a:rPr lang="en-US" altLang="en-US" sz="1600" b="1" dirty="0"/>
              <a:t>BUILDING STRONG</a:t>
            </a:r>
            <a:r>
              <a:rPr lang="en-US" altLang="en-US" sz="1400" b="1" baseline="-25000" dirty="0"/>
              <a:t>®</a:t>
            </a:r>
          </a:p>
        </p:txBody>
      </p:sp>
      <p:pic>
        <p:nvPicPr>
          <p:cNvPr id="1031" name="Picture 2" descr="X:\IM\VI\Logos\Branding\USARMY_3D_RGB_MD_PS.png">
            <a:extLst>
              <a:ext uri="{FF2B5EF4-FFF2-40B4-BE49-F238E27FC236}">
                <a16:creationId xmlns:a16="http://schemas.microsoft.com/office/drawing/2014/main" id="{A86994EA-FFFD-4AE5-9E26-B38A36445CF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04800" y="5181600"/>
            <a:ext cx="10668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6" descr="HNC_BIM_72DPI.jpg">
            <a:extLst>
              <a:ext uri="{FF2B5EF4-FFF2-40B4-BE49-F238E27FC236}">
                <a16:creationId xmlns:a16="http://schemas.microsoft.com/office/drawing/2014/main" id="{F0F61B9B-BC88-4E03-A140-8D3F477AE6C1}"/>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096000" y="4694238"/>
            <a:ext cx="3048000"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0" r:id="rId1"/>
  </p:sldLayoutIdLst>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charset="0"/>
          <a:ea typeface="ＭＳ Ｐゴシック" charset="0"/>
        </a:defRPr>
      </a:lvl2pPr>
      <a:lvl3pPr algn="l" rtl="0" eaLnBrk="0" fontAlgn="base" hangingPunct="0">
        <a:spcBef>
          <a:spcPct val="0"/>
        </a:spcBef>
        <a:spcAft>
          <a:spcPct val="0"/>
        </a:spcAft>
        <a:defRPr sz="3600" b="1">
          <a:solidFill>
            <a:schemeClr val="tx2"/>
          </a:solidFill>
          <a:latin typeface="Arial" charset="0"/>
          <a:ea typeface="ＭＳ Ｐゴシック" charset="0"/>
        </a:defRPr>
      </a:lvl3pPr>
      <a:lvl4pPr algn="l" rtl="0" eaLnBrk="0" fontAlgn="base" hangingPunct="0">
        <a:spcBef>
          <a:spcPct val="0"/>
        </a:spcBef>
        <a:spcAft>
          <a:spcPct val="0"/>
        </a:spcAft>
        <a:defRPr sz="3600" b="1">
          <a:solidFill>
            <a:schemeClr val="tx2"/>
          </a:solidFill>
          <a:latin typeface="Arial" charset="0"/>
          <a:ea typeface="ＭＳ Ｐゴシック" charset="0"/>
        </a:defRPr>
      </a:lvl4pPr>
      <a:lvl5pPr algn="l" rtl="0" eaLnBrk="0" fontAlgn="base" hangingPunct="0">
        <a:spcBef>
          <a:spcPct val="0"/>
        </a:spcBef>
        <a:spcAft>
          <a:spcPct val="0"/>
        </a:spcAft>
        <a:defRPr sz="3600" b="1">
          <a:solidFill>
            <a:schemeClr val="tx2"/>
          </a:solidFill>
          <a:latin typeface="Arial" charset="0"/>
          <a:ea typeface="ＭＳ Ｐゴシック"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F2BA10C-49F4-4698-B355-A828DE0AE75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3097C371-CD46-4607-91A7-104D3DD16D80}"/>
              </a:ext>
            </a:extLst>
          </p:cNvPr>
          <p:cNvSpPr>
            <a:spLocks noGrp="1" noChangeArrowheads="1"/>
          </p:cNvSpPr>
          <p:nvPr>
            <p:ph type="body" idx="1"/>
          </p:nvPr>
        </p:nvSpPr>
        <p:spPr bwMode="auto">
          <a:xfrm>
            <a:off x="457200" y="1600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 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008B9567-3238-46C4-AC03-4A33FDA6A964}"/>
              </a:ext>
            </a:extLst>
          </p:cNvPr>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fld id="{19C8B3E5-3BDB-407C-971D-4550B33B9A2B}" type="slidenum">
              <a:rPr lang="en-US" altLang="en-US"/>
              <a:pPr/>
              <a:t>‹#›</a:t>
            </a:fld>
            <a:endParaRPr lang="en-US" altLang="en-US"/>
          </a:p>
        </p:txBody>
      </p:sp>
      <p:pic>
        <p:nvPicPr>
          <p:cNvPr id="2053" name="Picture 8" descr="USACE_logo">
            <a:extLst>
              <a:ext uri="{FF2B5EF4-FFF2-40B4-BE49-F238E27FC236}">
                <a16:creationId xmlns:a16="http://schemas.microsoft.com/office/drawing/2014/main" id="{ACC3B7D6-A644-445A-A49D-CB0431AE848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004175" y="5715000"/>
            <a:ext cx="758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9">
            <a:extLst>
              <a:ext uri="{FF2B5EF4-FFF2-40B4-BE49-F238E27FC236}">
                <a16:creationId xmlns:a16="http://schemas.microsoft.com/office/drawing/2014/main" id="{EC2896F3-8A21-4FB9-B482-4C7C85330007}"/>
              </a:ext>
            </a:extLst>
          </p:cNvPr>
          <p:cNvSpPr txBox="1">
            <a:spLocks noChangeArrowheads="1"/>
          </p:cNvSpPr>
          <p:nvPr userDrawn="1"/>
        </p:nvSpPr>
        <p:spPr bwMode="auto">
          <a:xfrm>
            <a:off x="6223000" y="6416675"/>
            <a:ext cx="26066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r>
              <a:rPr lang="en-US" altLang="en-US" sz="1400" b="1" dirty="0"/>
              <a:t>BUILDING STRONG</a:t>
            </a:r>
            <a:r>
              <a:rPr lang="en-US" altLang="en-US" sz="1400" b="1" baseline="-25000" dirty="0"/>
              <a:t>®</a:t>
            </a:r>
          </a:p>
        </p:txBody>
      </p:sp>
      <p:sp>
        <p:nvSpPr>
          <p:cNvPr id="2055" name="Line 10">
            <a:extLst>
              <a:ext uri="{FF2B5EF4-FFF2-40B4-BE49-F238E27FC236}">
                <a16:creationId xmlns:a16="http://schemas.microsoft.com/office/drawing/2014/main" id="{B620836F-53CF-4EC5-AF11-A1D083169327}"/>
              </a:ext>
            </a:extLst>
          </p:cNvPr>
          <p:cNvSpPr>
            <a:spLocks noChangeShapeType="1"/>
          </p:cNvSpPr>
          <p:nvPr userDrawn="1"/>
        </p:nvSpPr>
        <p:spPr bwMode="auto">
          <a:xfrm flipH="1">
            <a:off x="1219200" y="6324600"/>
            <a:ext cx="7467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56" name="Picture 2" descr="X:\IM\VI\Logos\Branding\USARMY_3D_RGB_MD_PS.png">
            <a:extLst>
              <a:ext uri="{FF2B5EF4-FFF2-40B4-BE49-F238E27FC236}">
                <a16:creationId xmlns:a16="http://schemas.microsoft.com/office/drawing/2014/main" id="{5FBA1CA2-EF08-4555-A61A-2649352734D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5715000"/>
            <a:ext cx="685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1" r:id="rId1"/>
    <p:sldLayoutId id="2147483752" r:id="rId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75000"/>
        <a:buFont typeface="Arial" panose="020B0604020202020204" pitchFamily="34" charset="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SzPct val="75000"/>
        <a:buFont typeface="Wingdings 3" panose="05040102010807070707" pitchFamily="18" charset="2"/>
        <a:buChar char="w"/>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SzPct val="50000"/>
        <a:buFont typeface="Wingdings" panose="05000000000000000000" pitchFamily="2" charset="2"/>
        <a:buChar char="¡"/>
        <a:defRPr sz="2000">
          <a:solidFill>
            <a:schemeClr val="tx1"/>
          </a:solidFill>
          <a:latin typeface="+mn-lt"/>
          <a:ea typeface="ＭＳ Ｐゴシック" charset="0"/>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5667197-C76E-4D17-9213-4D7F2AC00B9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48EA8DF7-0804-42F8-807B-B98341A965EA}"/>
              </a:ext>
            </a:extLst>
          </p:cNvPr>
          <p:cNvSpPr>
            <a:spLocks noGrp="1" noChangeArrowheads="1"/>
          </p:cNvSpPr>
          <p:nvPr>
            <p:ph type="body" idx="1"/>
          </p:nvPr>
        </p:nvSpPr>
        <p:spPr bwMode="auto">
          <a:xfrm>
            <a:off x="457200" y="1600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 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E616CEBF-0C32-4E48-B3E0-4141B7F421A1}"/>
              </a:ext>
            </a:extLst>
          </p:cNvPr>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defRPr>
            </a:lvl1pPr>
          </a:lstStyle>
          <a:p>
            <a:fld id="{BB2E3B2B-F4B1-40E6-9375-876C3BFA2B0C}" type="slidenum">
              <a:rPr lang="en-US" altLang="en-US"/>
              <a:pPr/>
              <a:t>‹#›</a:t>
            </a:fld>
            <a:endParaRPr lang="en-US" altLang="en-US"/>
          </a:p>
        </p:txBody>
      </p:sp>
      <p:pic>
        <p:nvPicPr>
          <p:cNvPr id="3077" name="Picture 8" descr="USACE_logo">
            <a:extLst>
              <a:ext uri="{FF2B5EF4-FFF2-40B4-BE49-F238E27FC236}">
                <a16:creationId xmlns:a16="http://schemas.microsoft.com/office/drawing/2014/main" id="{5A63F0CE-FF14-46BB-93DD-E0CF870FF860}"/>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004175" y="5715000"/>
            <a:ext cx="758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9">
            <a:extLst>
              <a:ext uri="{FF2B5EF4-FFF2-40B4-BE49-F238E27FC236}">
                <a16:creationId xmlns:a16="http://schemas.microsoft.com/office/drawing/2014/main" id="{EF041D2B-F8BD-405E-94F5-B3851E19C110}"/>
              </a:ext>
            </a:extLst>
          </p:cNvPr>
          <p:cNvSpPr txBox="1">
            <a:spLocks noChangeArrowheads="1"/>
          </p:cNvSpPr>
          <p:nvPr userDrawn="1"/>
        </p:nvSpPr>
        <p:spPr bwMode="auto">
          <a:xfrm>
            <a:off x="6223000" y="6416675"/>
            <a:ext cx="26066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r>
              <a:rPr lang="en-US" altLang="en-US" sz="1050" b="1" dirty="0">
                <a:solidFill>
                  <a:srgbClr val="000000"/>
                </a:solidFill>
              </a:rPr>
              <a:t>BUILDING STRONG</a:t>
            </a:r>
            <a:r>
              <a:rPr lang="en-US" altLang="en-US" sz="1050" b="1" baseline="-25000" dirty="0">
                <a:solidFill>
                  <a:srgbClr val="000000"/>
                </a:solidFill>
              </a:rPr>
              <a:t>®</a:t>
            </a:r>
          </a:p>
        </p:txBody>
      </p:sp>
      <p:sp>
        <p:nvSpPr>
          <p:cNvPr id="3079" name="Line 10">
            <a:extLst>
              <a:ext uri="{FF2B5EF4-FFF2-40B4-BE49-F238E27FC236}">
                <a16:creationId xmlns:a16="http://schemas.microsoft.com/office/drawing/2014/main" id="{65BCE8E6-68D3-4C1B-8E9E-636AF0793D67}"/>
              </a:ext>
            </a:extLst>
          </p:cNvPr>
          <p:cNvSpPr>
            <a:spLocks noChangeShapeType="1"/>
          </p:cNvSpPr>
          <p:nvPr userDrawn="1"/>
        </p:nvSpPr>
        <p:spPr bwMode="auto">
          <a:xfrm flipH="1">
            <a:off x="1219200" y="6324600"/>
            <a:ext cx="7467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080" name="Picture 2" descr="X:\IM\VI\Logos\Branding\USARMY_3D_RGB_MD_PS.png">
            <a:extLst>
              <a:ext uri="{FF2B5EF4-FFF2-40B4-BE49-F238E27FC236}">
                <a16:creationId xmlns:a16="http://schemas.microsoft.com/office/drawing/2014/main" id="{B91A18C3-D9F1-43FF-976D-D96251D6A63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7200" y="5715000"/>
            <a:ext cx="685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3" r:id="rId1"/>
    <p:sldLayoutId id="2147483754" r:id="rId2"/>
    <p:sldLayoutId id="2147483758" r:id="rId3"/>
  </p:sldLayoutIdLst>
  <p:txStyles>
    <p:titleStyle>
      <a:lvl1pPr algn="ctr" rtl="0" eaLnBrk="0" fontAlgn="base" hangingPunct="0">
        <a:spcBef>
          <a:spcPct val="0"/>
        </a:spcBef>
        <a:spcAft>
          <a:spcPct val="0"/>
        </a:spcAft>
        <a:defRPr sz="3300">
          <a:solidFill>
            <a:schemeClr val="tx2"/>
          </a:solidFill>
          <a:latin typeface="+mj-lt"/>
          <a:ea typeface="ＭＳ Ｐゴシック" charset="0"/>
          <a:cs typeface="+mj-cs"/>
        </a:defRPr>
      </a:lvl1pPr>
      <a:lvl2pPr algn="ctr" rtl="0" eaLnBrk="0" fontAlgn="base" hangingPunct="0">
        <a:spcBef>
          <a:spcPct val="0"/>
        </a:spcBef>
        <a:spcAft>
          <a:spcPct val="0"/>
        </a:spcAft>
        <a:defRPr sz="3300">
          <a:solidFill>
            <a:schemeClr val="tx2"/>
          </a:solidFill>
          <a:latin typeface="Arial" charset="0"/>
          <a:ea typeface="ＭＳ Ｐゴシック" charset="0"/>
        </a:defRPr>
      </a:lvl2pPr>
      <a:lvl3pPr algn="ctr" rtl="0" eaLnBrk="0" fontAlgn="base" hangingPunct="0">
        <a:spcBef>
          <a:spcPct val="0"/>
        </a:spcBef>
        <a:spcAft>
          <a:spcPct val="0"/>
        </a:spcAft>
        <a:defRPr sz="3300">
          <a:solidFill>
            <a:schemeClr val="tx2"/>
          </a:solidFill>
          <a:latin typeface="Arial" charset="0"/>
          <a:ea typeface="ＭＳ Ｐゴシック" charset="0"/>
        </a:defRPr>
      </a:lvl3pPr>
      <a:lvl4pPr algn="ctr" rtl="0" eaLnBrk="0" fontAlgn="base" hangingPunct="0">
        <a:spcBef>
          <a:spcPct val="0"/>
        </a:spcBef>
        <a:spcAft>
          <a:spcPct val="0"/>
        </a:spcAft>
        <a:defRPr sz="3300">
          <a:solidFill>
            <a:schemeClr val="tx2"/>
          </a:solidFill>
          <a:latin typeface="Arial" charset="0"/>
          <a:ea typeface="ＭＳ Ｐゴシック" charset="0"/>
        </a:defRPr>
      </a:lvl4pPr>
      <a:lvl5pPr algn="ctr" rtl="0" eaLnBrk="0" fontAlgn="base" hangingPunct="0">
        <a:spcBef>
          <a:spcPct val="0"/>
        </a:spcBef>
        <a:spcAft>
          <a:spcPct val="0"/>
        </a:spcAft>
        <a:defRPr sz="3300">
          <a:solidFill>
            <a:schemeClr val="tx2"/>
          </a:solidFill>
          <a:latin typeface="Arial" charset="0"/>
          <a:ea typeface="ＭＳ Ｐゴシック"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ＭＳ Ｐゴシック" charset="0"/>
          <a:cs typeface="+mn-cs"/>
        </a:defRPr>
      </a:lvl1pPr>
      <a:lvl2pPr marL="557213" indent="-214313" algn="l" rtl="0" eaLnBrk="0" fontAlgn="base" hangingPunct="0">
        <a:spcBef>
          <a:spcPct val="20000"/>
        </a:spcBef>
        <a:spcAft>
          <a:spcPct val="0"/>
        </a:spcAft>
        <a:buSzPct val="75000"/>
        <a:buFont typeface="Arial" panose="020B0604020202020204" pitchFamily="34" charset="0"/>
        <a:buChar char="►"/>
        <a:defRPr sz="2100">
          <a:solidFill>
            <a:schemeClr val="tx1"/>
          </a:solidFill>
          <a:latin typeface="+mn-lt"/>
          <a:ea typeface="ＭＳ Ｐゴシック" charset="0"/>
        </a:defRPr>
      </a:lvl2pPr>
      <a:lvl3pPr marL="857250" indent="-171450" algn="l" rtl="0" eaLnBrk="0" fontAlgn="base" hangingPunct="0">
        <a:spcBef>
          <a:spcPct val="20000"/>
        </a:spcBef>
        <a:spcAft>
          <a:spcPct val="0"/>
        </a:spcAft>
        <a:buChar char="•"/>
        <a:defRPr>
          <a:solidFill>
            <a:schemeClr val="tx1"/>
          </a:solidFill>
          <a:latin typeface="+mn-lt"/>
          <a:ea typeface="ＭＳ Ｐゴシック" charset="0"/>
        </a:defRPr>
      </a:lvl3pPr>
      <a:lvl4pPr marL="1200150" indent="-171450" algn="l" rtl="0" eaLnBrk="0" fontAlgn="base" hangingPunct="0">
        <a:spcBef>
          <a:spcPct val="20000"/>
        </a:spcBef>
        <a:spcAft>
          <a:spcPct val="0"/>
        </a:spcAft>
        <a:buSzPct val="75000"/>
        <a:buFont typeface="Wingdings 3" panose="05040102010807070707" pitchFamily="18" charset="2"/>
        <a:buChar char="w"/>
        <a:defRPr sz="1500">
          <a:solidFill>
            <a:schemeClr val="tx1"/>
          </a:solidFill>
          <a:latin typeface="+mn-lt"/>
          <a:ea typeface="ＭＳ Ｐゴシック" charset="0"/>
        </a:defRPr>
      </a:lvl4pPr>
      <a:lvl5pPr marL="1543050" indent="-171450" algn="l" rtl="0" eaLnBrk="0" fontAlgn="base" hangingPunct="0">
        <a:spcBef>
          <a:spcPct val="20000"/>
        </a:spcBef>
        <a:spcAft>
          <a:spcPct val="0"/>
        </a:spcAft>
        <a:buSzPct val="50000"/>
        <a:buFont typeface="Wingdings" panose="05000000000000000000" pitchFamily="2" charset="2"/>
        <a:buChar char="¡"/>
        <a:defRPr sz="1500">
          <a:solidFill>
            <a:schemeClr val="tx1"/>
          </a:solidFill>
          <a:latin typeface="+mn-lt"/>
          <a:ea typeface="ＭＳ Ｐゴシック" charset="0"/>
        </a:defRPr>
      </a:lvl5pPr>
      <a:lvl6pPr marL="1885950" indent="-171450" algn="l" rtl="0" fontAlgn="base">
        <a:spcBef>
          <a:spcPct val="20000"/>
        </a:spcBef>
        <a:spcAft>
          <a:spcPct val="0"/>
        </a:spcAft>
        <a:buSzPct val="50000"/>
        <a:buFont typeface="Wingdings" pitchFamily="2" charset="2"/>
        <a:buChar char="¡"/>
        <a:defRPr sz="1500">
          <a:solidFill>
            <a:schemeClr val="tx1"/>
          </a:solidFill>
          <a:latin typeface="+mn-lt"/>
        </a:defRPr>
      </a:lvl6pPr>
      <a:lvl7pPr marL="2228850" indent="-171450" algn="l" rtl="0" fontAlgn="base">
        <a:spcBef>
          <a:spcPct val="20000"/>
        </a:spcBef>
        <a:spcAft>
          <a:spcPct val="0"/>
        </a:spcAft>
        <a:buSzPct val="50000"/>
        <a:buFont typeface="Wingdings" pitchFamily="2" charset="2"/>
        <a:buChar char="¡"/>
        <a:defRPr sz="1500">
          <a:solidFill>
            <a:schemeClr val="tx1"/>
          </a:solidFill>
          <a:latin typeface="+mn-lt"/>
        </a:defRPr>
      </a:lvl7pPr>
      <a:lvl8pPr marL="2571750" indent="-171450" algn="l" rtl="0" fontAlgn="base">
        <a:spcBef>
          <a:spcPct val="20000"/>
        </a:spcBef>
        <a:spcAft>
          <a:spcPct val="0"/>
        </a:spcAft>
        <a:buSzPct val="50000"/>
        <a:buFont typeface="Wingdings" pitchFamily="2" charset="2"/>
        <a:buChar char="¡"/>
        <a:defRPr sz="1500">
          <a:solidFill>
            <a:schemeClr val="tx1"/>
          </a:solidFill>
          <a:latin typeface="+mn-lt"/>
        </a:defRPr>
      </a:lvl8pPr>
      <a:lvl9pPr marL="2914650" indent="-171450" algn="l" rtl="0" fontAlgn="base">
        <a:spcBef>
          <a:spcPct val="20000"/>
        </a:spcBef>
        <a:spcAft>
          <a:spcPct val="0"/>
        </a:spcAft>
        <a:buSzPct val="50000"/>
        <a:buFont typeface="Wingdings" pitchFamily="2" charset="2"/>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B77B783-3A30-47AD-98AD-90045E2C1B2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5FEBE654-E25F-4C5D-A96D-3297F952978A}"/>
              </a:ext>
            </a:extLst>
          </p:cNvPr>
          <p:cNvSpPr>
            <a:spLocks noGrp="1" noChangeArrowheads="1"/>
          </p:cNvSpPr>
          <p:nvPr>
            <p:ph type="body" idx="1"/>
          </p:nvPr>
        </p:nvSpPr>
        <p:spPr bwMode="auto">
          <a:xfrm>
            <a:off x="457200" y="1600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 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FD3F9FBC-2179-4103-82B1-E2EA6A2B023C}"/>
              </a:ext>
            </a:extLst>
          </p:cNvPr>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fld id="{602977AB-8C5E-4768-8DBF-9196F717B4A0}" type="slidenum">
              <a:rPr lang="en-US" altLang="en-US"/>
              <a:pPr/>
              <a:t>‹#›</a:t>
            </a:fld>
            <a:endParaRPr lang="en-US" altLang="en-US"/>
          </a:p>
        </p:txBody>
      </p:sp>
      <p:pic>
        <p:nvPicPr>
          <p:cNvPr id="4101" name="Picture 8" descr="USACE_logo">
            <a:extLst>
              <a:ext uri="{FF2B5EF4-FFF2-40B4-BE49-F238E27FC236}">
                <a16:creationId xmlns:a16="http://schemas.microsoft.com/office/drawing/2014/main" id="{2571B5CE-43D3-4F63-8E97-D5DA2F09F58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004175" y="5715000"/>
            <a:ext cx="758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9">
            <a:extLst>
              <a:ext uri="{FF2B5EF4-FFF2-40B4-BE49-F238E27FC236}">
                <a16:creationId xmlns:a16="http://schemas.microsoft.com/office/drawing/2014/main" id="{074AF126-E7FC-4C8B-8035-07710A3B7239}"/>
              </a:ext>
            </a:extLst>
          </p:cNvPr>
          <p:cNvSpPr txBox="1">
            <a:spLocks noChangeArrowheads="1"/>
          </p:cNvSpPr>
          <p:nvPr userDrawn="1"/>
        </p:nvSpPr>
        <p:spPr bwMode="auto">
          <a:xfrm>
            <a:off x="6223000" y="6416675"/>
            <a:ext cx="26066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r>
              <a:rPr lang="en-US" altLang="en-US" sz="1400" b="1" dirty="0">
                <a:solidFill>
                  <a:srgbClr val="000000"/>
                </a:solidFill>
              </a:rPr>
              <a:t>BUILDING STRONG</a:t>
            </a:r>
            <a:r>
              <a:rPr lang="en-US" altLang="en-US" sz="1400" b="1" baseline="-25000" dirty="0">
                <a:solidFill>
                  <a:srgbClr val="000000"/>
                </a:solidFill>
              </a:rPr>
              <a:t>®</a:t>
            </a:r>
          </a:p>
        </p:txBody>
      </p:sp>
      <p:sp>
        <p:nvSpPr>
          <p:cNvPr id="4103" name="Line 10">
            <a:extLst>
              <a:ext uri="{FF2B5EF4-FFF2-40B4-BE49-F238E27FC236}">
                <a16:creationId xmlns:a16="http://schemas.microsoft.com/office/drawing/2014/main" id="{DE4C9395-9D53-40C8-8B57-223396699205}"/>
              </a:ext>
            </a:extLst>
          </p:cNvPr>
          <p:cNvSpPr>
            <a:spLocks noChangeShapeType="1"/>
          </p:cNvSpPr>
          <p:nvPr userDrawn="1"/>
        </p:nvSpPr>
        <p:spPr bwMode="auto">
          <a:xfrm flipH="1">
            <a:off x="1219200" y="6324600"/>
            <a:ext cx="7467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104" name="Picture 2" descr="X:\IM\VI\Logos\Branding\USARMY_3D_RGB_MD_PS.png">
            <a:extLst>
              <a:ext uri="{FF2B5EF4-FFF2-40B4-BE49-F238E27FC236}">
                <a16:creationId xmlns:a16="http://schemas.microsoft.com/office/drawing/2014/main" id="{750666E4-A362-43E4-8E84-1083DA1C967F}"/>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7200" y="5715000"/>
            <a:ext cx="685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5" r:id="rId1"/>
    <p:sldLayoutId id="2147483756" r:id="rId2"/>
    <p:sldLayoutId id="2147483759" r:id="rId3"/>
    <p:sldLayoutId id="2147483760" r:id="rId4"/>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75000"/>
        <a:buFont typeface="Arial" panose="020B0604020202020204" pitchFamily="34" charset="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SzPct val="75000"/>
        <a:buFont typeface="Wingdings 3" panose="05040102010807070707" pitchFamily="18" charset="2"/>
        <a:buChar char="w"/>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SzPct val="50000"/>
        <a:buFont typeface="Wingdings" panose="05000000000000000000" pitchFamily="2" charset="2"/>
        <a:buChar char="¡"/>
        <a:defRPr sz="2000">
          <a:solidFill>
            <a:schemeClr val="tx1"/>
          </a:solidFill>
          <a:latin typeface="+mn-lt"/>
          <a:ea typeface="ＭＳ Ｐゴシック" charset="0"/>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mailto:Sara.D.Cook@usace.army.mil" TargetMode="External"/><Relationship Id="rId7" Type="http://schemas.openxmlformats.org/officeDocument/2006/relationships/hyperlink" Target="mailto:Stephanie.D.Woods@usace.army.mi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mailto:Stephanie.R.Hardin@usace.army.mil" TargetMode="External"/><Relationship Id="rId5" Type="http://schemas.openxmlformats.org/officeDocument/2006/relationships/hyperlink" Target="http://youtu.be/gUUQZ-x_xqQ" TargetMode="External"/><Relationship Id="rId4" Type="http://schemas.openxmlformats.org/officeDocument/2006/relationships/hyperlink" Target="http://www.hnc.usace.army.mi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6B7901E-27A0-4328-B8A4-0DDBE63D4630}"/>
              </a:ext>
            </a:extLst>
          </p:cNvPr>
          <p:cNvSpPr>
            <a:spLocks noGrp="1" noChangeArrowheads="1"/>
          </p:cNvSpPr>
          <p:nvPr>
            <p:ph type="ctrTitle"/>
          </p:nvPr>
        </p:nvSpPr>
        <p:spPr>
          <a:xfrm>
            <a:off x="76200" y="152400"/>
            <a:ext cx="8991600" cy="1470025"/>
          </a:xfrm>
        </p:spPr>
        <p:txBody>
          <a:bodyPr/>
          <a:lstStyle/>
          <a:p>
            <a:pPr eaLnBrk="1" hangingPunct="1"/>
            <a:r>
              <a:rPr lang="en-US" altLang="en-US" sz="3200">
                <a:ea typeface="ＭＳ Ｐゴシック" panose="020B0600070205080204" pitchFamily="34" charset="-128"/>
              </a:rPr>
              <a:t>ENGINEERING AND SUPPORT CENTER, HUNTSVILLE</a:t>
            </a:r>
          </a:p>
        </p:txBody>
      </p:sp>
      <p:sp>
        <p:nvSpPr>
          <p:cNvPr id="11267" name="Text Box 4">
            <a:extLst>
              <a:ext uri="{FF2B5EF4-FFF2-40B4-BE49-F238E27FC236}">
                <a16:creationId xmlns:a16="http://schemas.microsoft.com/office/drawing/2014/main" id="{170C0641-9464-4048-966E-75D8C6E7D80E}"/>
              </a:ext>
            </a:extLst>
          </p:cNvPr>
          <p:cNvSpPr txBox="1">
            <a:spLocks noChangeArrowheads="1"/>
          </p:cNvSpPr>
          <p:nvPr/>
        </p:nvSpPr>
        <p:spPr bwMode="auto">
          <a:xfrm>
            <a:off x="228600" y="4419600"/>
            <a:ext cx="350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n-US" altLang="en-US" sz="1600" dirty="0"/>
          </a:p>
          <a:p>
            <a:pPr eaLnBrk="1" hangingPunct="1">
              <a:spcBef>
                <a:spcPct val="50000"/>
              </a:spcBef>
            </a:pPr>
            <a:r>
              <a:rPr lang="en-US" altLang="en-US" sz="1600" dirty="0"/>
              <a:t>http://www.hnc.usace.army.mil/</a:t>
            </a:r>
          </a:p>
        </p:txBody>
      </p:sp>
      <p:sp>
        <p:nvSpPr>
          <p:cNvPr id="11268" name="Text Box 4">
            <a:extLst>
              <a:ext uri="{FF2B5EF4-FFF2-40B4-BE49-F238E27FC236}">
                <a16:creationId xmlns:a16="http://schemas.microsoft.com/office/drawing/2014/main" id="{6DBEC48B-1082-4E59-925E-17B086EA7AAC}"/>
              </a:ext>
            </a:extLst>
          </p:cNvPr>
          <p:cNvSpPr txBox="1">
            <a:spLocks noChangeArrowheads="1"/>
          </p:cNvSpPr>
          <p:nvPr/>
        </p:nvSpPr>
        <p:spPr bwMode="auto">
          <a:xfrm>
            <a:off x="304800" y="2468563"/>
            <a:ext cx="42672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dirty="0"/>
              <a:t>HNC FF&amp;E Program Overview</a:t>
            </a:r>
          </a:p>
          <a:p>
            <a:pPr eaLnBrk="1" hangingPunct="1">
              <a:spcBef>
                <a:spcPct val="50000"/>
              </a:spcBef>
            </a:pPr>
            <a:r>
              <a:rPr lang="en-US" altLang="en-US" sz="2000" b="1" dirty="0"/>
              <a:t>January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EB58429-9BE5-4E47-9C9E-18471AB5BD32}"/>
              </a:ext>
            </a:extLst>
          </p:cNvPr>
          <p:cNvSpPr>
            <a:spLocks noGrp="1"/>
          </p:cNvSpPr>
          <p:nvPr>
            <p:ph type="title"/>
          </p:nvPr>
        </p:nvSpPr>
        <p:spPr>
          <a:xfrm>
            <a:off x="457200" y="0"/>
            <a:ext cx="8229600" cy="1143000"/>
          </a:xfrm>
        </p:spPr>
        <p:txBody>
          <a:bodyPr/>
          <a:lstStyle/>
          <a:p>
            <a:r>
              <a:rPr lang="en-US" altLang="en-US" sz="3600" b="1" dirty="0">
                <a:ea typeface="ＭＳ Ｐゴシック" panose="020B0600070205080204" pitchFamily="34" charset="-128"/>
              </a:rPr>
              <a:t>Enhanced Warranty</a:t>
            </a:r>
          </a:p>
        </p:txBody>
      </p:sp>
      <p:graphicFrame>
        <p:nvGraphicFramePr>
          <p:cNvPr id="2" name="Table 1">
            <a:extLst>
              <a:ext uri="{FF2B5EF4-FFF2-40B4-BE49-F238E27FC236}">
                <a16:creationId xmlns:a16="http://schemas.microsoft.com/office/drawing/2014/main" id="{DDCA6F08-39A8-4085-AC43-714AA848BE4D}"/>
              </a:ext>
            </a:extLst>
          </p:cNvPr>
          <p:cNvGraphicFramePr>
            <a:graphicFrameLocks noGrp="1"/>
          </p:cNvGraphicFramePr>
          <p:nvPr>
            <p:extLst>
              <p:ext uri="{D42A27DB-BD31-4B8C-83A1-F6EECF244321}">
                <p14:modId xmlns:p14="http://schemas.microsoft.com/office/powerpoint/2010/main" val="2607021168"/>
              </p:ext>
            </p:extLst>
          </p:nvPr>
        </p:nvGraphicFramePr>
        <p:xfrm>
          <a:off x="533400" y="1311275"/>
          <a:ext cx="3943350" cy="3718080"/>
        </p:xfrm>
        <a:graphic>
          <a:graphicData uri="http://schemas.openxmlformats.org/drawingml/2006/table">
            <a:tbl>
              <a:tblPr firstRow="1" bandRow="1">
                <a:tableStyleId>{ED083AE6-46FA-4A59-8FB0-9F97EB10719F}</a:tableStyleId>
              </a:tblPr>
              <a:tblGrid>
                <a:gridCol w="2210791">
                  <a:extLst>
                    <a:ext uri="{9D8B030D-6E8A-4147-A177-3AD203B41FA5}">
                      <a16:colId xmlns:a16="http://schemas.microsoft.com/office/drawing/2014/main" val="20000"/>
                    </a:ext>
                  </a:extLst>
                </a:gridCol>
                <a:gridCol w="914547">
                  <a:extLst>
                    <a:ext uri="{9D8B030D-6E8A-4147-A177-3AD203B41FA5}">
                      <a16:colId xmlns:a16="http://schemas.microsoft.com/office/drawing/2014/main" val="20001"/>
                    </a:ext>
                  </a:extLst>
                </a:gridCol>
                <a:gridCol w="818012">
                  <a:extLst>
                    <a:ext uri="{9D8B030D-6E8A-4147-A177-3AD203B41FA5}">
                      <a16:colId xmlns:a16="http://schemas.microsoft.com/office/drawing/2014/main" val="20002"/>
                    </a:ext>
                  </a:extLst>
                </a:gridCol>
              </a:tblGrid>
              <a:tr h="365709">
                <a:tc gridSpan="3">
                  <a:txBody>
                    <a:bodyPr/>
                    <a:lstStyle/>
                    <a:p>
                      <a:pPr algn="ctr"/>
                      <a:r>
                        <a:rPr lang="en-US" sz="1800" dirty="0"/>
                        <a:t>Administrative Product</a:t>
                      </a:r>
                      <a:endParaRPr lang="en-US" sz="1800" dirty="0">
                        <a:solidFill>
                          <a:schemeClr val="tx1"/>
                        </a:solidFill>
                      </a:endParaRPr>
                    </a:p>
                  </a:txBody>
                  <a:tcPr marL="91455" marR="91455" marT="45700" marB="45700"/>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304751">
                <a:tc>
                  <a:txBody>
                    <a:bodyPr/>
                    <a:lstStyle/>
                    <a:p>
                      <a:pPr algn="ctr"/>
                      <a:r>
                        <a:rPr lang="en-US" sz="1400" dirty="0"/>
                        <a:t>Product Type</a:t>
                      </a:r>
                    </a:p>
                  </a:txBody>
                  <a:tcPr marL="91455" marR="91455" marT="45700" marB="45700"/>
                </a:tc>
                <a:tc>
                  <a:txBody>
                    <a:bodyPr/>
                    <a:lstStyle/>
                    <a:p>
                      <a:pPr algn="ctr"/>
                      <a:r>
                        <a:rPr lang="en-US" sz="1400" dirty="0"/>
                        <a:t>HNC</a:t>
                      </a:r>
                    </a:p>
                  </a:txBody>
                  <a:tcPr marL="91455" marR="91455" marT="45700" marB="45700"/>
                </a:tc>
                <a:tc>
                  <a:txBody>
                    <a:bodyPr/>
                    <a:lstStyle/>
                    <a:p>
                      <a:pPr algn="ctr"/>
                      <a:r>
                        <a:rPr lang="en-US" sz="1400" dirty="0"/>
                        <a:t>Other</a:t>
                      </a:r>
                    </a:p>
                  </a:txBody>
                  <a:tcPr marL="91455" marR="91455" marT="45700" marB="45700"/>
                </a:tc>
                <a:extLst>
                  <a:ext uri="{0D108BD9-81ED-4DB2-BD59-A6C34878D82A}">
                    <a16:rowId xmlns:a16="http://schemas.microsoft.com/office/drawing/2014/main" val="10001"/>
                  </a:ext>
                </a:extLst>
              </a:tr>
              <a:tr h="304751">
                <a:tc>
                  <a:txBody>
                    <a:bodyPr/>
                    <a:lstStyle/>
                    <a:p>
                      <a:pPr marL="0" indent="0">
                        <a:buFont typeface="Arial" panose="020B0604020202020204" pitchFamily="34" charset="0"/>
                        <a:buNone/>
                      </a:pPr>
                      <a:r>
                        <a:rPr lang="en-US" sz="1400" dirty="0"/>
                        <a:t>Wood Products</a:t>
                      </a:r>
                    </a:p>
                  </a:txBody>
                  <a:tcPr marL="91455" marR="91455" marT="45700" marB="45700"/>
                </a:tc>
                <a:tc>
                  <a:txBody>
                    <a:bodyPr/>
                    <a:lstStyle/>
                    <a:p>
                      <a:pPr algn="ctr"/>
                      <a:r>
                        <a:rPr lang="en-US" sz="1400" dirty="0"/>
                        <a:t>10 </a:t>
                      </a:r>
                      <a:r>
                        <a:rPr lang="en-US" sz="1400" dirty="0" err="1"/>
                        <a:t>yrs</a:t>
                      </a:r>
                      <a:endParaRPr lang="en-US" sz="1400" dirty="0"/>
                    </a:p>
                  </a:txBody>
                  <a:tcPr marL="91455" marR="91455" marT="45700" marB="45700"/>
                </a:tc>
                <a:tc>
                  <a:txBody>
                    <a:bodyPr/>
                    <a:lstStyle/>
                    <a:p>
                      <a:pPr algn="ctr"/>
                      <a:r>
                        <a:rPr lang="en-US" sz="1400" dirty="0"/>
                        <a:t>1 </a:t>
                      </a:r>
                      <a:r>
                        <a:rPr lang="en-US" sz="1400" dirty="0" err="1"/>
                        <a:t>yr</a:t>
                      </a:r>
                      <a:endParaRPr lang="en-US" sz="1400" dirty="0"/>
                    </a:p>
                  </a:txBody>
                  <a:tcPr marL="91455" marR="91455" marT="45700" marB="45700"/>
                </a:tc>
                <a:extLst>
                  <a:ext uri="{0D108BD9-81ED-4DB2-BD59-A6C34878D82A}">
                    <a16:rowId xmlns:a16="http://schemas.microsoft.com/office/drawing/2014/main" val="10002"/>
                  </a:ext>
                </a:extLst>
              </a:tr>
              <a:tr h="304751">
                <a:tc>
                  <a:txBody>
                    <a:bodyPr/>
                    <a:lstStyle/>
                    <a:p>
                      <a:r>
                        <a:rPr lang="en-US" sz="1400" dirty="0"/>
                        <a:t>Systems Workstations</a:t>
                      </a:r>
                    </a:p>
                  </a:txBody>
                  <a:tcPr marL="91455" marR="91455" marT="45700" marB="45700"/>
                </a:tc>
                <a:tc>
                  <a:txBody>
                    <a:bodyPr/>
                    <a:lstStyle/>
                    <a:p>
                      <a:pPr algn="ctr"/>
                      <a:r>
                        <a:rPr lang="en-US" sz="1400" dirty="0"/>
                        <a:t>10 </a:t>
                      </a:r>
                      <a:r>
                        <a:rPr lang="en-US" sz="1400" dirty="0" err="1"/>
                        <a:t>yrs</a:t>
                      </a:r>
                      <a:endParaRPr lang="en-US" sz="1400" dirty="0"/>
                    </a:p>
                  </a:txBody>
                  <a:tcPr marL="91455" marR="91455" marT="45700" marB="45700"/>
                </a:tc>
                <a:tc>
                  <a:txBody>
                    <a:bodyPr/>
                    <a:lstStyle/>
                    <a:p>
                      <a:pPr algn="ctr"/>
                      <a:r>
                        <a:rPr lang="en-US" sz="1400" dirty="0"/>
                        <a:t>1 </a:t>
                      </a:r>
                      <a:r>
                        <a:rPr lang="en-US" sz="1400" dirty="0" err="1"/>
                        <a:t>yr</a:t>
                      </a:r>
                      <a:endParaRPr lang="en-US" sz="1400" dirty="0"/>
                    </a:p>
                  </a:txBody>
                  <a:tcPr marL="91455" marR="91455" marT="45700" marB="45700"/>
                </a:tc>
                <a:extLst>
                  <a:ext uri="{0D108BD9-81ED-4DB2-BD59-A6C34878D82A}">
                    <a16:rowId xmlns:a16="http://schemas.microsoft.com/office/drawing/2014/main" val="10003"/>
                  </a:ext>
                </a:extLst>
              </a:tr>
              <a:tr h="304751">
                <a:tc>
                  <a:txBody>
                    <a:bodyPr/>
                    <a:lstStyle/>
                    <a:p>
                      <a:pPr marL="344488" lvl="1" indent="-112713">
                        <a:buFont typeface="Arial" panose="020B0604020202020204" pitchFamily="34" charset="0"/>
                        <a:buChar char="•"/>
                      </a:pPr>
                      <a:r>
                        <a:rPr lang="en-US" sz="1400" dirty="0"/>
                        <a:t>Laminate</a:t>
                      </a:r>
                    </a:p>
                  </a:txBody>
                  <a:tcPr marL="91455" marR="91455" marT="45700" marB="45700"/>
                </a:tc>
                <a:tc>
                  <a:txBody>
                    <a:bodyPr/>
                    <a:lstStyle/>
                    <a:p>
                      <a:pPr algn="ctr"/>
                      <a:r>
                        <a:rPr lang="en-US" sz="1400" dirty="0"/>
                        <a:t>5 </a:t>
                      </a:r>
                      <a:r>
                        <a:rPr lang="en-US" sz="1400" dirty="0" err="1"/>
                        <a:t>yrs</a:t>
                      </a:r>
                      <a:endParaRPr lang="en-US" sz="1400" dirty="0"/>
                    </a:p>
                  </a:txBody>
                  <a:tcPr marL="91455" marR="91455" marT="45700" marB="45700"/>
                </a:tc>
                <a:tc>
                  <a:txBody>
                    <a:bodyPr/>
                    <a:lstStyle/>
                    <a:p>
                      <a:pPr algn="ctr"/>
                      <a:r>
                        <a:rPr lang="en-US" sz="1400" dirty="0"/>
                        <a:t>1 </a:t>
                      </a:r>
                      <a:r>
                        <a:rPr lang="en-US" sz="1400" dirty="0" err="1"/>
                        <a:t>yr</a:t>
                      </a:r>
                      <a:endParaRPr lang="en-US" sz="1400" dirty="0"/>
                    </a:p>
                  </a:txBody>
                  <a:tcPr marL="91455" marR="91455" marT="45700" marB="45700"/>
                </a:tc>
                <a:extLst>
                  <a:ext uri="{0D108BD9-81ED-4DB2-BD59-A6C34878D82A}">
                    <a16:rowId xmlns:a16="http://schemas.microsoft.com/office/drawing/2014/main" val="10004"/>
                  </a:ext>
                </a:extLst>
              </a:tr>
              <a:tr h="304751">
                <a:tc>
                  <a:txBody>
                    <a:bodyPr/>
                    <a:lstStyle/>
                    <a:p>
                      <a:pPr marL="344488" lvl="1" indent="-112713">
                        <a:buFont typeface="Arial" panose="020B0604020202020204" pitchFamily="34" charset="0"/>
                        <a:buChar char="•"/>
                      </a:pPr>
                      <a:r>
                        <a:rPr lang="en-US" sz="1400" dirty="0"/>
                        <a:t>Fabric</a:t>
                      </a:r>
                    </a:p>
                  </a:txBody>
                  <a:tcPr marL="91455" marR="91455" marT="45700" marB="45700"/>
                </a:tc>
                <a:tc>
                  <a:txBody>
                    <a:bodyPr/>
                    <a:lstStyle/>
                    <a:p>
                      <a:pPr algn="ctr"/>
                      <a:r>
                        <a:rPr lang="en-US" sz="1400" dirty="0"/>
                        <a:t>3 </a:t>
                      </a:r>
                      <a:r>
                        <a:rPr lang="en-US" sz="1400" dirty="0" err="1"/>
                        <a:t>yrs</a:t>
                      </a:r>
                      <a:endParaRPr lang="en-US" sz="1400" dirty="0"/>
                    </a:p>
                  </a:txBody>
                  <a:tcPr marL="91455" marR="91455" marT="45700" marB="45700"/>
                </a:tc>
                <a:tc>
                  <a:txBody>
                    <a:bodyPr/>
                    <a:lstStyle/>
                    <a:p>
                      <a:pPr algn="ctr"/>
                      <a:r>
                        <a:rPr lang="en-US" sz="1400" dirty="0"/>
                        <a:t>1 </a:t>
                      </a:r>
                      <a:r>
                        <a:rPr lang="en-US" sz="1400" dirty="0" err="1"/>
                        <a:t>yr</a:t>
                      </a:r>
                      <a:endParaRPr lang="en-US" sz="1400" dirty="0"/>
                    </a:p>
                  </a:txBody>
                  <a:tcPr marL="91455" marR="91455" marT="45700" marB="45700"/>
                </a:tc>
                <a:extLst>
                  <a:ext uri="{0D108BD9-81ED-4DB2-BD59-A6C34878D82A}">
                    <a16:rowId xmlns:a16="http://schemas.microsoft.com/office/drawing/2014/main" val="10005"/>
                  </a:ext>
                </a:extLst>
              </a:tr>
              <a:tr h="304751">
                <a:tc>
                  <a:txBody>
                    <a:bodyPr/>
                    <a:lstStyle/>
                    <a:p>
                      <a:r>
                        <a:rPr lang="en-US" sz="1400" dirty="0"/>
                        <a:t>Ergo</a:t>
                      </a:r>
                      <a:r>
                        <a:rPr lang="en-US" sz="1400" baseline="0" dirty="0"/>
                        <a:t> Task Chairs</a:t>
                      </a:r>
                      <a:endParaRPr lang="en-US" sz="1400" dirty="0"/>
                    </a:p>
                  </a:txBody>
                  <a:tcPr marL="91455" marR="91455" marT="45700" marB="45700"/>
                </a:tc>
                <a:tc>
                  <a:txBody>
                    <a:bodyPr/>
                    <a:lstStyle/>
                    <a:p>
                      <a:pPr algn="ctr"/>
                      <a:endParaRPr lang="en-US" sz="1400" dirty="0"/>
                    </a:p>
                  </a:txBody>
                  <a:tcPr marL="91455" marR="91455" marT="45700" marB="45700"/>
                </a:tc>
                <a:tc>
                  <a:txBody>
                    <a:bodyPr/>
                    <a:lstStyle/>
                    <a:p>
                      <a:pPr algn="ctr"/>
                      <a:endParaRPr lang="en-US" sz="1400" dirty="0"/>
                    </a:p>
                  </a:txBody>
                  <a:tcPr marL="91455" marR="91455" marT="45700" marB="45700"/>
                </a:tc>
                <a:extLst>
                  <a:ext uri="{0D108BD9-81ED-4DB2-BD59-A6C34878D82A}">
                    <a16:rowId xmlns:a16="http://schemas.microsoft.com/office/drawing/2014/main" val="10007"/>
                  </a:ext>
                </a:extLst>
              </a:tr>
              <a:tr h="304751">
                <a:tc>
                  <a:txBody>
                    <a:bodyPr/>
                    <a:lstStyle/>
                    <a:p>
                      <a:pPr marL="344488" lvl="1" indent="-112713">
                        <a:buFont typeface="Arial" panose="020B0604020202020204" pitchFamily="34" charset="0"/>
                        <a:buChar char="•"/>
                      </a:pPr>
                      <a:r>
                        <a:rPr lang="en-US" sz="1400" dirty="0"/>
                        <a:t>Mechanisms</a:t>
                      </a:r>
                    </a:p>
                  </a:txBody>
                  <a:tcPr marL="91455" marR="91455" marT="45700" marB="45700"/>
                </a:tc>
                <a:tc>
                  <a:txBody>
                    <a:bodyPr/>
                    <a:lstStyle/>
                    <a:p>
                      <a:pPr algn="ctr"/>
                      <a:r>
                        <a:rPr lang="en-US" sz="1400" dirty="0"/>
                        <a:t>10 </a:t>
                      </a:r>
                      <a:r>
                        <a:rPr lang="en-US" sz="1400" dirty="0" err="1"/>
                        <a:t>yrs</a:t>
                      </a:r>
                      <a:endParaRPr lang="en-US" sz="1400" dirty="0"/>
                    </a:p>
                  </a:txBody>
                  <a:tcPr marL="91455" marR="91455" marT="45700" marB="45700"/>
                </a:tc>
                <a:tc>
                  <a:txBody>
                    <a:bodyPr/>
                    <a:lstStyle/>
                    <a:p>
                      <a:pPr algn="ctr"/>
                      <a:r>
                        <a:rPr lang="en-US" sz="1400" dirty="0"/>
                        <a:t>1 </a:t>
                      </a:r>
                      <a:r>
                        <a:rPr lang="en-US" sz="1400" dirty="0" err="1"/>
                        <a:t>yr</a:t>
                      </a:r>
                      <a:endParaRPr lang="en-US" sz="1400" dirty="0"/>
                    </a:p>
                  </a:txBody>
                  <a:tcPr marL="91455" marR="91455" marT="45700" marB="45700"/>
                </a:tc>
                <a:extLst>
                  <a:ext uri="{0D108BD9-81ED-4DB2-BD59-A6C34878D82A}">
                    <a16:rowId xmlns:a16="http://schemas.microsoft.com/office/drawing/2014/main" val="10008"/>
                  </a:ext>
                </a:extLst>
              </a:tr>
              <a:tr h="304751">
                <a:tc>
                  <a:txBody>
                    <a:bodyPr/>
                    <a:lstStyle/>
                    <a:p>
                      <a:pPr marL="344488" lvl="1" indent="-112713">
                        <a:buFont typeface="Arial" panose="020B0604020202020204" pitchFamily="34" charset="0"/>
                        <a:buChar char="•"/>
                      </a:pPr>
                      <a:r>
                        <a:rPr lang="en-US" sz="1400" dirty="0"/>
                        <a:t>Foam (up to 300 </a:t>
                      </a:r>
                      <a:r>
                        <a:rPr lang="en-US" sz="1400" dirty="0" err="1"/>
                        <a:t>lbs</a:t>
                      </a:r>
                      <a:r>
                        <a:rPr lang="en-US" sz="1400" dirty="0"/>
                        <a:t>)</a:t>
                      </a:r>
                    </a:p>
                  </a:txBody>
                  <a:tcPr marL="91455" marR="91455" marT="45700" marB="45700"/>
                </a:tc>
                <a:tc>
                  <a:txBody>
                    <a:bodyPr/>
                    <a:lstStyle/>
                    <a:p>
                      <a:pPr algn="ctr"/>
                      <a:r>
                        <a:rPr lang="en-US" sz="1400" dirty="0"/>
                        <a:t>5 </a:t>
                      </a:r>
                      <a:r>
                        <a:rPr lang="en-US" sz="1400" dirty="0" err="1"/>
                        <a:t>yrs</a:t>
                      </a:r>
                      <a:endParaRPr lang="en-US" sz="1400" dirty="0"/>
                    </a:p>
                  </a:txBody>
                  <a:tcPr marL="91455" marR="91455" marT="45700" marB="45700"/>
                </a:tc>
                <a:tc>
                  <a:txBody>
                    <a:bodyPr/>
                    <a:lstStyle/>
                    <a:p>
                      <a:pPr algn="ctr"/>
                      <a:r>
                        <a:rPr lang="en-US" sz="1400" dirty="0"/>
                        <a:t>1 </a:t>
                      </a:r>
                      <a:r>
                        <a:rPr lang="en-US" sz="1400" dirty="0" err="1"/>
                        <a:t>yr</a:t>
                      </a:r>
                      <a:endParaRPr lang="en-US" sz="1400" dirty="0"/>
                    </a:p>
                  </a:txBody>
                  <a:tcPr marL="91455" marR="91455" marT="45700" marB="45700"/>
                </a:tc>
                <a:extLst>
                  <a:ext uri="{0D108BD9-81ED-4DB2-BD59-A6C34878D82A}">
                    <a16:rowId xmlns:a16="http://schemas.microsoft.com/office/drawing/2014/main" val="10009"/>
                  </a:ext>
                </a:extLst>
              </a:tr>
              <a:tr h="304751">
                <a:tc>
                  <a:txBody>
                    <a:bodyPr/>
                    <a:lstStyle/>
                    <a:p>
                      <a:pPr marL="344488" lvl="1" indent="-112713">
                        <a:buFont typeface="Arial" panose="020B0604020202020204" pitchFamily="34" charset="0"/>
                        <a:buChar char="•"/>
                      </a:pPr>
                      <a:r>
                        <a:rPr lang="en-US" sz="1400" dirty="0"/>
                        <a:t>Fabric</a:t>
                      </a:r>
                    </a:p>
                  </a:txBody>
                  <a:tcPr marL="91455" marR="91455" marT="45700" marB="45700"/>
                </a:tc>
                <a:tc>
                  <a:txBody>
                    <a:bodyPr/>
                    <a:lstStyle/>
                    <a:p>
                      <a:pPr algn="ctr"/>
                      <a:r>
                        <a:rPr lang="en-US" sz="1400" dirty="0"/>
                        <a:t>5 </a:t>
                      </a:r>
                      <a:r>
                        <a:rPr lang="en-US" sz="1400" dirty="0" err="1"/>
                        <a:t>yrs</a:t>
                      </a:r>
                      <a:endParaRPr lang="en-US" sz="1400" dirty="0"/>
                    </a:p>
                  </a:txBody>
                  <a:tcPr marL="91455" marR="91455" marT="45700" marB="45700"/>
                </a:tc>
                <a:tc>
                  <a:txBody>
                    <a:bodyPr/>
                    <a:lstStyle/>
                    <a:p>
                      <a:pPr algn="ctr"/>
                      <a:r>
                        <a:rPr lang="en-US" sz="1400" dirty="0"/>
                        <a:t>1 </a:t>
                      </a:r>
                      <a:r>
                        <a:rPr lang="en-US" sz="1400" dirty="0" err="1"/>
                        <a:t>yr</a:t>
                      </a:r>
                      <a:endParaRPr lang="en-US" sz="1400" dirty="0"/>
                    </a:p>
                  </a:txBody>
                  <a:tcPr marL="91455" marR="91455" marT="45700" marB="45700"/>
                </a:tc>
                <a:extLst>
                  <a:ext uri="{0D108BD9-81ED-4DB2-BD59-A6C34878D82A}">
                    <a16:rowId xmlns:a16="http://schemas.microsoft.com/office/drawing/2014/main" val="10010"/>
                  </a:ext>
                </a:extLst>
              </a:tr>
              <a:tr h="304751">
                <a:tc>
                  <a:txBody>
                    <a:bodyPr/>
                    <a:lstStyle/>
                    <a:p>
                      <a:pPr marL="0" indent="0">
                        <a:buFont typeface="Arial" panose="020B0604020202020204" pitchFamily="34" charset="0"/>
                        <a:buNone/>
                      </a:pPr>
                      <a:r>
                        <a:rPr lang="en-US" sz="1400" dirty="0"/>
                        <a:t>Training Tables</a:t>
                      </a:r>
                    </a:p>
                  </a:txBody>
                  <a:tcPr marL="91455" marR="91455" marT="45700" marB="45700"/>
                </a:tc>
                <a:tc>
                  <a:txBody>
                    <a:bodyPr/>
                    <a:lstStyle/>
                    <a:p>
                      <a:pPr algn="ctr"/>
                      <a:r>
                        <a:rPr lang="en-US" sz="1400" dirty="0"/>
                        <a:t>10 </a:t>
                      </a:r>
                      <a:r>
                        <a:rPr lang="en-US" sz="1400" dirty="0" err="1"/>
                        <a:t>yrs</a:t>
                      </a:r>
                      <a:endParaRPr lang="en-US" sz="1400" dirty="0"/>
                    </a:p>
                  </a:txBody>
                  <a:tcPr marL="91455" marR="91455" marT="45700" marB="45700"/>
                </a:tc>
                <a:tc>
                  <a:txBody>
                    <a:bodyPr/>
                    <a:lstStyle/>
                    <a:p>
                      <a:pPr algn="ctr"/>
                      <a:r>
                        <a:rPr lang="en-US" sz="1400" dirty="0"/>
                        <a:t>1 </a:t>
                      </a:r>
                      <a:r>
                        <a:rPr lang="en-US" sz="1400" dirty="0" err="1"/>
                        <a:t>yr</a:t>
                      </a:r>
                      <a:endParaRPr lang="en-US" sz="1400" dirty="0"/>
                    </a:p>
                  </a:txBody>
                  <a:tcPr marL="91455" marR="91455" marT="45700" marB="45700"/>
                </a:tc>
                <a:extLst>
                  <a:ext uri="{0D108BD9-81ED-4DB2-BD59-A6C34878D82A}">
                    <a16:rowId xmlns:a16="http://schemas.microsoft.com/office/drawing/2014/main" val="10011"/>
                  </a:ext>
                </a:extLst>
              </a:tr>
              <a:tr h="304751">
                <a:tc>
                  <a:txBody>
                    <a:bodyPr/>
                    <a:lstStyle/>
                    <a:p>
                      <a:pPr marL="344488" lvl="1" indent="-112713" defTabSz="914400">
                        <a:buFont typeface="Arial" panose="020B0604020202020204" pitchFamily="34" charset="0"/>
                        <a:buChar char="•"/>
                      </a:pPr>
                      <a:r>
                        <a:rPr lang="en-US" sz="1400" dirty="0"/>
                        <a:t>Laminate</a:t>
                      </a:r>
                    </a:p>
                  </a:txBody>
                  <a:tcPr marL="91455" marR="91455" marT="45700" marB="45700"/>
                </a:tc>
                <a:tc>
                  <a:txBody>
                    <a:bodyPr/>
                    <a:lstStyle/>
                    <a:p>
                      <a:pPr algn="ctr"/>
                      <a:r>
                        <a:rPr lang="en-US" sz="1400" dirty="0"/>
                        <a:t>5 </a:t>
                      </a:r>
                      <a:r>
                        <a:rPr lang="en-US" sz="1400" dirty="0" err="1"/>
                        <a:t>yrs</a:t>
                      </a:r>
                      <a:endParaRPr lang="en-US" sz="1400" dirty="0"/>
                    </a:p>
                  </a:txBody>
                  <a:tcPr marL="91455" marR="91455" marT="45700" marB="45700"/>
                </a:tc>
                <a:tc>
                  <a:txBody>
                    <a:bodyPr/>
                    <a:lstStyle/>
                    <a:p>
                      <a:pPr algn="ctr"/>
                      <a:r>
                        <a:rPr lang="en-US" sz="1400" dirty="0"/>
                        <a:t>1 </a:t>
                      </a:r>
                      <a:r>
                        <a:rPr lang="en-US" sz="1400" dirty="0" err="1"/>
                        <a:t>yr</a:t>
                      </a:r>
                      <a:endParaRPr lang="en-US" sz="1400" dirty="0"/>
                    </a:p>
                  </a:txBody>
                  <a:tcPr marL="91455" marR="91455" marT="45700" marB="45700"/>
                </a:tc>
                <a:extLst>
                  <a:ext uri="{0D108BD9-81ED-4DB2-BD59-A6C34878D82A}">
                    <a16:rowId xmlns:a16="http://schemas.microsoft.com/office/drawing/2014/main" val="10012"/>
                  </a:ext>
                </a:extLst>
              </a:tr>
            </a:tbl>
          </a:graphicData>
        </a:graphic>
      </p:graphicFrame>
      <p:graphicFrame>
        <p:nvGraphicFramePr>
          <p:cNvPr id="8" name="Table 7">
            <a:extLst>
              <a:ext uri="{FF2B5EF4-FFF2-40B4-BE49-F238E27FC236}">
                <a16:creationId xmlns:a16="http://schemas.microsoft.com/office/drawing/2014/main" id="{296E2F4F-1CED-4A5A-B016-CAF2B16B6D01}"/>
              </a:ext>
            </a:extLst>
          </p:cNvPr>
          <p:cNvGraphicFramePr>
            <a:graphicFrameLocks noGrp="1"/>
          </p:cNvGraphicFramePr>
          <p:nvPr>
            <p:extLst>
              <p:ext uri="{D42A27DB-BD31-4B8C-83A1-F6EECF244321}">
                <p14:modId xmlns:p14="http://schemas.microsoft.com/office/powerpoint/2010/main" val="4032084331"/>
              </p:ext>
            </p:extLst>
          </p:nvPr>
        </p:nvGraphicFramePr>
        <p:xfrm>
          <a:off x="4667250" y="1311275"/>
          <a:ext cx="3943350" cy="2498976"/>
        </p:xfrm>
        <a:graphic>
          <a:graphicData uri="http://schemas.openxmlformats.org/drawingml/2006/table">
            <a:tbl>
              <a:tblPr firstRow="1" bandRow="1">
                <a:tableStyleId>{ED083AE6-46FA-4A59-8FB0-9F97EB10719F}</a:tableStyleId>
              </a:tblPr>
              <a:tblGrid>
                <a:gridCol w="2210791">
                  <a:extLst>
                    <a:ext uri="{9D8B030D-6E8A-4147-A177-3AD203B41FA5}">
                      <a16:colId xmlns:a16="http://schemas.microsoft.com/office/drawing/2014/main" val="20000"/>
                    </a:ext>
                  </a:extLst>
                </a:gridCol>
                <a:gridCol w="914547">
                  <a:extLst>
                    <a:ext uri="{9D8B030D-6E8A-4147-A177-3AD203B41FA5}">
                      <a16:colId xmlns:a16="http://schemas.microsoft.com/office/drawing/2014/main" val="20001"/>
                    </a:ext>
                  </a:extLst>
                </a:gridCol>
                <a:gridCol w="818012">
                  <a:extLst>
                    <a:ext uri="{9D8B030D-6E8A-4147-A177-3AD203B41FA5}">
                      <a16:colId xmlns:a16="http://schemas.microsoft.com/office/drawing/2014/main" val="20002"/>
                    </a:ext>
                  </a:extLst>
                </a:gridCol>
              </a:tblGrid>
              <a:tr h="365673">
                <a:tc gridSpan="3">
                  <a:txBody>
                    <a:bodyPr/>
                    <a:lstStyle/>
                    <a:p>
                      <a:pPr algn="ctr"/>
                      <a:r>
                        <a:rPr lang="en-US" sz="1800" dirty="0"/>
                        <a:t>Unaccompanied Housing Product</a:t>
                      </a:r>
                      <a:endParaRPr lang="en-US" sz="1800" dirty="0">
                        <a:solidFill>
                          <a:schemeClr val="tx1"/>
                        </a:solidFill>
                      </a:endParaRPr>
                    </a:p>
                  </a:txBody>
                  <a:tcPr marL="91455" marR="91455" marT="45696" marB="45696"/>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304722">
                <a:tc>
                  <a:txBody>
                    <a:bodyPr/>
                    <a:lstStyle/>
                    <a:p>
                      <a:pPr algn="ctr"/>
                      <a:r>
                        <a:rPr lang="en-US" sz="1400" dirty="0"/>
                        <a:t>Product Type</a:t>
                      </a:r>
                    </a:p>
                  </a:txBody>
                  <a:tcPr marL="91455" marR="91455" marT="45696" marB="45696"/>
                </a:tc>
                <a:tc>
                  <a:txBody>
                    <a:bodyPr/>
                    <a:lstStyle/>
                    <a:p>
                      <a:pPr algn="ctr"/>
                      <a:r>
                        <a:rPr lang="en-US" sz="1400" dirty="0"/>
                        <a:t>HNC</a:t>
                      </a:r>
                    </a:p>
                  </a:txBody>
                  <a:tcPr marL="91455" marR="91455" marT="45696" marB="45696"/>
                </a:tc>
                <a:tc>
                  <a:txBody>
                    <a:bodyPr/>
                    <a:lstStyle/>
                    <a:p>
                      <a:pPr algn="ctr"/>
                      <a:r>
                        <a:rPr lang="en-US" sz="1400" dirty="0"/>
                        <a:t>Other</a:t>
                      </a:r>
                    </a:p>
                  </a:txBody>
                  <a:tcPr marL="91455" marR="91455" marT="45696" marB="45696"/>
                </a:tc>
                <a:extLst>
                  <a:ext uri="{0D108BD9-81ED-4DB2-BD59-A6C34878D82A}">
                    <a16:rowId xmlns:a16="http://schemas.microsoft.com/office/drawing/2014/main" val="10001"/>
                  </a:ext>
                </a:extLst>
              </a:tr>
              <a:tr h="304722">
                <a:tc>
                  <a:txBody>
                    <a:bodyPr/>
                    <a:lstStyle/>
                    <a:p>
                      <a:pPr marL="0" indent="0">
                        <a:buFont typeface="Arial" panose="020B0604020202020204" pitchFamily="34" charset="0"/>
                        <a:buNone/>
                      </a:pPr>
                      <a:r>
                        <a:rPr lang="en-US" sz="1400" dirty="0"/>
                        <a:t>Wood </a:t>
                      </a:r>
                      <a:r>
                        <a:rPr lang="en-US" sz="1400" dirty="0" err="1"/>
                        <a:t>Casegoods</a:t>
                      </a:r>
                      <a:endParaRPr lang="en-US" sz="1400" dirty="0"/>
                    </a:p>
                  </a:txBody>
                  <a:tcPr marL="91455" marR="91455" marT="45696" marB="45696"/>
                </a:tc>
                <a:tc>
                  <a:txBody>
                    <a:bodyPr/>
                    <a:lstStyle/>
                    <a:p>
                      <a:pPr algn="ctr"/>
                      <a:r>
                        <a:rPr lang="en-US" sz="1400" dirty="0"/>
                        <a:t>10 </a:t>
                      </a:r>
                      <a:r>
                        <a:rPr lang="en-US" sz="1400" dirty="0" err="1"/>
                        <a:t>yrs</a:t>
                      </a:r>
                      <a:endParaRPr lang="en-US" sz="1400" dirty="0"/>
                    </a:p>
                  </a:txBody>
                  <a:tcPr marL="91455" marR="91455" marT="45696" marB="45696"/>
                </a:tc>
                <a:tc>
                  <a:txBody>
                    <a:bodyPr/>
                    <a:lstStyle/>
                    <a:p>
                      <a:pPr algn="ctr"/>
                      <a:r>
                        <a:rPr lang="en-US" sz="1400" dirty="0"/>
                        <a:t>7 </a:t>
                      </a:r>
                      <a:r>
                        <a:rPr lang="en-US" sz="1400" dirty="0" err="1"/>
                        <a:t>yrs</a:t>
                      </a:r>
                      <a:endParaRPr lang="en-US" sz="1400" dirty="0"/>
                    </a:p>
                  </a:txBody>
                  <a:tcPr marL="91455" marR="91455" marT="45696" marB="45696"/>
                </a:tc>
                <a:extLst>
                  <a:ext uri="{0D108BD9-81ED-4DB2-BD59-A6C34878D82A}">
                    <a16:rowId xmlns:a16="http://schemas.microsoft.com/office/drawing/2014/main" val="10002"/>
                  </a:ext>
                </a:extLst>
              </a:tr>
              <a:tr h="304722">
                <a:tc>
                  <a:txBody>
                    <a:bodyPr/>
                    <a:lstStyle/>
                    <a:p>
                      <a:r>
                        <a:rPr lang="en-US" sz="1400" dirty="0"/>
                        <a:t>Metal </a:t>
                      </a:r>
                      <a:r>
                        <a:rPr lang="en-US" sz="1400" dirty="0" err="1"/>
                        <a:t>Casegoods</a:t>
                      </a:r>
                      <a:endParaRPr lang="en-US" sz="1400" dirty="0"/>
                    </a:p>
                  </a:txBody>
                  <a:tcPr marL="91455" marR="91455" marT="45696" marB="45696"/>
                </a:tc>
                <a:tc>
                  <a:txBody>
                    <a:bodyPr/>
                    <a:lstStyle/>
                    <a:p>
                      <a:pPr algn="ctr"/>
                      <a:r>
                        <a:rPr lang="en-US" sz="1400" dirty="0"/>
                        <a:t>10 </a:t>
                      </a:r>
                      <a:r>
                        <a:rPr lang="en-US" sz="1400" dirty="0" err="1"/>
                        <a:t>yrs</a:t>
                      </a:r>
                      <a:endParaRPr lang="en-US" sz="1400" dirty="0"/>
                    </a:p>
                  </a:txBody>
                  <a:tcPr marL="91455" marR="91455" marT="45696" marB="45696"/>
                </a:tc>
                <a:tc>
                  <a:txBody>
                    <a:bodyPr/>
                    <a:lstStyle/>
                    <a:p>
                      <a:pPr algn="ctr"/>
                      <a:r>
                        <a:rPr lang="en-US" sz="1400" dirty="0"/>
                        <a:t>5 </a:t>
                      </a:r>
                      <a:r>
                        <a:rPr lang="en-US" sz="1400" dirty="0" err="1"/>
                        <a:t>yrs</a:t>
                      </a:r>
                      <a:endParaRPr lang="en-US" sz="1400" dirty="0"/>
                    </a:p>
                  </a:txBody>
                  <a:tcPr marL="91455" marR="91455" marT="45696" marB="45696"/>
                </a:tc>
                <a:extLst>
                  <a:ext uri="{0D108BD9-81ED-4DB2-BD59-A6C34878D82A}">
                    <a16:rowId xmlns:a16="http://schemas.microsoft.com/office/drawing/2014/main" val="10003"/>
                  </a:ext>
                </a:extLst>
              </a:tr>
              <a:tr h="304722">
                <a:tc>
                  <a:txBody>
                    <a:bodyPr/>
                    <a:lstStyle/>
                    <a:p>
                      <a:pPr marL="344488" lvl="1" indent="-112713">
                        <a:buFont typeface="Arial" panose="020B0604020202020204" pitchFamily="34" charset="0"/>
                        <a:buChar char="•"/>
                      </a:pPr>
                      <a:r>
                        <a:rPr lang="en-US" sz="1400" dirty="0"/>
                        <a:t>Drawer</a:t>
                      </a:r>
                      <a:r>
                        <a:rPr lang="en-US" sz="1400" baseline="0" dirty="0"/>
                        <a:t> Glides</a:t>
                      </a:r>
                      <a:endParaRPr lang="en-US" sz="1400" dirty="0"/>
                    </a:p>
                  </a:txBody>
                  <a:tcPr marL="91455" marR="91455" marT="45696" marB="45696"/>
                </a:tc>
                <a:tc>
                  <a:txBody>
                    <a:bodyPr/>
                    <a:lstStyle/>
                    <a:p>
                      <a:pPr algn="ctr"/>
                      <a:r>
                        <a:rPr lang="en-US" sz="1400" dirty="0"/>
                        <a:t>10 </a:t>
                      </a:r>
                      <a:r>
                        <a:rPr lang="en-US" sz="1400" dirty="0" err="1"/>
                        <a:t>yrs</a:t>
                      </a:r>
                      <a:endParaRPr lang="en-US" sz="1400" dirty="0"/>
                    </a:p>
                  </a:txBody>
                  <a:tcPr marL="91455" marR="91455" marT="45696" marB="45696"/>
                </a:tc>
                <a:tc>
                  <a:txBody>
                    <a:bodyPr/>
                    <a:lstStyle/>
                    <a:p>
                      <a:pPr algn="ctr"/>
                      <a:r>
                        <a:rPr lang="en-US" sz="1400" dirty="0"/>
                        <a:t>5 </a:t>
                      </a:r>
                      <a:r>
                        <a:rPr lang="en-US" sz="1400" dirty="0" err="1"/>
                        <a:t>yrs</a:t>
                      </a:r>
                      <a:endParaRPr lang="en-US" sz="1400" dirty="0"/>
                    </a:p>
                  </a:txBody>
                  <a:tcPr marL="91455" marR="91455" marT="45696" marB="45696"/>
                </a:tc>
                <a:extLst>
                  <a:ext uri="{0D108BD9-81ED-4DB2-BD59-A6C34878D82A}">
                    <a16:rowId xmlns:a16="http://schemas.microsoft.com/office/drawing/2014/main" val="10004"/>
                  </a:ext>
                </a:extLst>
              </a:tr>
              <a:tr h="304722">
                <a:tc>
                  <a:txBody>
                    <a:bodyPr/>
                    <a:lstStyle/>
                    <a:p>
                      <a:pPr marL="344488" lvl="1" indent="-112713">
                        <a:buFont typeface="Arial" panose="020B0604020202020204" pitchFamily="34" charset="0"/>
                        <a:buChar char="•"/>
                      </a:pPr>
                      <a:r>
                        <a:rPr lang="en-US" sz="1400" dirty="0"/>
                        <a:t>Laminate</a:t>
                      </a:r>
                    </a:p>
                  </a:txBody>
                  <a:tcPr marL="91455" marR="91455" marT="45696" marB="45696"/>
                </a:tc>
                <a:tc>
                  <a:txBody>
                    <a:bodyPr/>
                    <a:lstStyle/>
                    <a:p>
                      <a:pPr algn="ctr"/>
                      <a:r>
                        <a:rPr lang="en-US" sz="1400" dirty="0"/>
                        <a:t>10 </a:t>
                      </a:r>
                      <a:r>
                        <a:rPr lang="en-US" sz="1400" dirty="0" err="1"/>
                        <a:t>yrs</a:t>
                      </a:r>
                      <a:endParaRPr lang="en-US" sz="1400" dirty="0"/>
                    </a:p>
                  </a:txBody>
                  <a:tcPr marL="91455" marR="91455" marT="45696" marB="45696"/>
                </a:tc>
                <a:tc>
                  <a:txBody>
                    <a:bodyPr/>
                    <a:lstStyle/>
                    <a:p>
                      <a:pPr algn="ctr"/>
                      <a:r>
                        <a:rPr lang="en-US" sz="1400" dirty="0"/>
                        <a:t>5 </a:t>
                      </a:r>
                      <a:r>
                        <a:rPr lang="en-US" sz="1400" dirty="0" err="1"/>
                        <a:t>yrs</a:t>
                      </a:r>
                      <a:endParaRPr lang="en-US" sz="1400" dirty="0"/>
                    </a:p>
                  </a:txBody>
                  <a:tcPr marL="91455" marR="91455" marT="45696" marB="45696"/>
                </a:tc>
                <a:extLst>
                  <a:ext uri="{0D108BD9-81ED-4DB2-BD59-A6C34878D82A}">
                    <a16:rowId xmlns:a16="http://schemas.microsoft.com/office/drawing/2014/main" val="10005"/>
                  </a:ext>
                </a:extLst>
              </a:tr>
              <a:tr h="304722">
                <a:tc>
                  <a:txBody>
                    <a:bodyPr/>
                    <a:lstStyle/>
                    <a:p>
                      <a:r>
                        <a:rPr lang="en-US" sz="1400" dirty="0"/>
                        <a:t>Lounge Seating</a:t>
                      </a:r>
                    </a:p>
                  </a:txBody>
                  <a:tcPr marL="91455" marR="91455" marT="45696" marB="45696"/>
                </a:tc>
                <a:tc>
                  <a:txBody>
                    <a:bodyPr/>
                    <a:lstStyle/>
                    <a:p>
                      <a:pPr algn="ctr"/>
                      <a:endParaRPr lang="en-US" sz="1400" dirty="0"/>
                    </a:p>
                  </a:txBody>
                  <a:tcPr marL="91455" marR="91455" marT="45696" marB="45696"/>
                </a:tc>
                <a:tc>
                  <a:txBody>
                    <a:bodyPr/>
                    <a:lstStyle/>
                    <a:p>
                      <a:pPr algn="ctr"/>
                      <a:endParaRPr lang="en-US" sz="1400" dirty="0"/>
                    </a:p>
                  </a:txBody>
                  <a:tcPr marL="91455" marR="91455" marT="45696" marB="45696"/>
                </a:tc>
                <a:extLst>
                  <a:ext uri="{0D108BD9-81ED-4DB2-BD59-A6C34878D82A}">
                    <a16:rowId xmlns:a16="http://schemas.microsoft.com/office/drawing/2014/main" val="10006"/>
                  </a:ext>
                </a:extLst>
              </a:tr>
              <a:tr h="304722">
                <a:tc>
                  <a:txBody>
                    <a:bodyPr/>
                    <a:lstStyle/>
                    <a:p>
                      <a:pPr marL="344488" indent="-117475">
                        <a:buFont typeface="Arial" panose="020B0604020202020204" pitchFamily="34" charset="0"/>
                        <a:buChar char="•"/>
                      </a:pPr>
                      <a:r>
                        <a:rPr lang="en-US" sz="1400" dirty="0"/>
                        <a:t>Fabric</a:t>
                      </a:r>
                    </a:p>
                  </a:txBody>
                  <a:tcPr marL="91455" marR="91455" marT="45696" marB="45696"/>
                </a:tc>
                <a:tc>
                  <a:txBody>
                    <a:bodyPr/>
                    <a:lstStyle/>
                    <a:p>
                      <a:pPr algn="ctr"/>
                      <a:r>
                        <a:rPr lang="en-US" sz="1400" dirty="0"/>
                        <a:t>5 </a:t>
                      </a:r>
                      <a:r>
                        <a:rPr lang="en-US" sz="1400" dirty="0" err="1"/>
                        <a:t>yrs</a:t>
                      </a:r>
                      <a:endParaRPr lang="en-US" sz="1400" dirty="0"/>
                    </a:p>
                  </a:txBody>
                  <a:tcPr marL="91455" marR="91455" marT="45696" marB="45696"/>
                </a:tc>
                <a:tc>
                  <a:txBody>
                    <a:bodyPr/>
                    <a:lstStyle/>
                    <a:p>
                      <a:pPr algn="ctr"/>
                      <a:r>
                        <a:rPr lang="en-US" sz="1400" dirty="0"/>
                        <a:t>1-2 </a:t>
                      </a:r>
                      <a:r>
                        <a:rPr lang="en-US" sz="1400" dirty="0" err="1"/>
                        <a:t>yrs</a:t>
                      </a:r>
                      <a:endParaRPr lang="en-US" sz="1400" dirty="0"/>
                    </a:p>
                  </a:txBody>
                  <a:tcPr marL="91455" marR="91455" marT="45696" marB="45696"/>
                </a:tc>
                <a:extLst>
                  <a:ext uri="{0D108BD9-81ED-4DB2-BD59-A6C34878D82A}">
                    <a16:rowId xmlns:a16="http://schemas.microsoft.com/office/drawing/2014/main" val="1000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333607E2-0B88-412E-A97F-CE82A03100B6}"/>
              </a:ext>
            </a:extLst>
          </p:cNvPr>
          <p:cNvSpPr>
            <a:spLocks noGrp="1"/>
          </p:cNvSpPr>
          <p:nvPr>
            <p:ph type="title"/>
          </p:nvPr>
        </p:nvSpPr>
        <p:spPr>
          <a:xfrm>
            <a:off x="457199" y="26326"/>
            <a:ext cx="8229600" cy="1143000"/>
          </a:xfrm>
        </p:spPr>
        <p:txBody>
          <a:bodyPr/>
          <a:lstStyle/>
          <a:p>
            <a:r>
              <a:rPr lang="en-US" altLang="en-US" sz="3600" b="1" dirty="0">
                <a:ea typeface="ＭＳ Ｐゴシック" panose="020B0600070205080204" pitchFamily="34" charset="-128"/>
              </a:rPr>
              <a:t>Points of Contact</a:t>
            </a:r>
          </a:p>
        </p:txBody>
      </p:sp>
      <p:sp>
        <p:nvSpPr>
          <p:cNvPr id="5" name="Content Placeholder 2">
            <a:extLst>
              <a:ext uri="{FF2B5EF4-FFF2-40B4-BE49-F238E27FC236}">
                <a16:creationId xmlns:a16="http://schemas.microsoft.com/office/drawing/2014/main" id="{DD90F9D2-3277-47D7-A604-DA6A8FADB234}"/>
              </a:ext>
            </a:extLst>
          </p:cNvPr>
          <p:cNvSpPr txBox="1">
            <a:spLocks/>
          </p:cNvSpPr>
          <p:nvPr/>
        </p:nvSpPr>
        <p:spPr bwMode="auto">
          <a:xfrm>
            <a:off x="865187" y="2070563"/>
            <a:ext cx="304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75000"/>
              <a:buFont typeface="Arial" panose="020B0604020202020204" pitchFamily="34" charset="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SzPct val="75000"/>
              <a:buFont typeface="Wingdings 3" panose="05040102010807070707" pitchFamily="18" charset="2"/>
              <a:buChar char="w"/>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SzPct val="50000"/>
              <a:buFont typeface="Wingdings" panose="05000000000000000000" pitchFamily="2" charset="2"/>
              <a:buChar char="¡"/>
              <a:defRPr sz="2000">
                <a:solidFill>
                  <a:schemeClr val="tx1"/>
                </a:solidFill>
                <a:latin typeface="+mn-lt"/>
                <a:ea typeface="ＭＳ Ｐゴシック" charset="0"/>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altLang="en-US" sz="1600" b="0" i="0" u="none" strike="noStrike" kern="0" cap="none" spc="0" normalizeH="0" baseline="0" noProof="0" dirty="0">
                <a:ln>
                  <a:noFill/>
                </a:ln>
                <a:solidFill>
                  <a:srgbClr val="000000"/>
                </a:solidFill>
                <a:effectLst/>
                <a:uLnTx/>
                <a:uFillTx/>
                <a:latin typeface="Arial"/>
                <a:ea typeface="ＭＳ Ｐゴシック" panose="020B0600070205080204" pitchFamily="34" charset="-128"/>
                <a:cs typeface="+mn-cs"/>
              </a:rPr>
              <a:t>Sara Cook</a:t>
            </a:r>
          </a:p>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altLang="en-US" sz="1600" b="0" i="0" u="none" strike="noStrike" kern="0" cap="none" spc="0" normalizeH="0" baseline="0" noProof="0" dirty="0">
                <a:ln>
                  <a:noFill/>
                </a:ln>
                <a:solidFill>
                  <a:srgbClr val="000000"/>
                </a:solidFill>
                <a:effectLst/>
                <a:uLnTx/>
                <a:uFillTx/>
                <a:latin typeface="Arial"/>
                <a:ea typeface="ＭＳ Ｐゴシック" panose="020B0600070205080204" pitchFamily="34" charset="-128"/>
                <a:cs typeface="+mn-cs"/>
              </a:rPr>
              <a:t>Program Manager</a:t>
            </a:r>
          </a:p>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altLang="en-US" sz="1600" b="0" i="0" u="none" strike="noStrike" kern="0" cap="none" spc="0" normalizeH="0" baseline="0" noProof="0" dirty="0">
                <a:ln>
                  <a:noFill/>
                </a:ln>
                <a:solidFill>
                  <a:srgbClr val="000000"/>
                </a:solidFill>
                <a:effectLst/>
                <a:uLnTx/>
                <a:uFillTx/>
                <a:latin typeface="Arial"/>
                <a:ea typeface="ＭＳ Ｐゴシック" panose="020B0600070205080204" pitchFamily="34" charset="-128"/>
                <a:cs typeface="+mn-cs"/>
              </a:rPr>
              <a:t>(256) 895-7210</a:t>
            </a:r>
          </a:p>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altLang="en-US" sz="1600" b="0" i="0" u="none" strike="noStrike" kern="0" cap="none" spc="0" normalizeH="0" baseline="0" noProof="0" dirty="0">
                <a:ln>
                  <a:noFill/>
                </a:ln>
                <a:solidFill>
                  <a:srgbClr val="000000"/>
                </a:solidFill>
                <a:effectLst/>
                <a:uLnTx/>
                <a:uFillTx/>
                <a:latin typeface="Arial"/>
                <a:ea typeface="ＭＳ Ｐゴシック" panose="020B0600070205080204" pitchFamily="34" charset="-128"/>
                <a:cs typeface="+mn-cs"/>
                <a:hlinkClick r:id="rId3"/>
              </a:rPr>
              <a:t>Sara.D.Cook@usace.army.mil</a:t>
            </a:r>
            <a:endParaRPr kumimoji="0" lang="en-US" altLang="en-US" sz="2800" b="0" i="0" u="none" strike="noStrike" kern="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endParaRPr kumimoji="0" lang="en-US" altLang="en-US" sz="2800" b="0" i="0" u="none" strike="noStrike" kern="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panose="020B0600070205080204" pitchFamily="34" charset="-128"/>
                <a:cs typeface="+mn-cs"/>
              </a:rPr>
              <a:t>   </a:t>
            </a:r>
          </a:p>
        </p:txBody>
      </p:sp>
      <p:sp>
        <p:nvSpPr>
          <p:cNvPr id="25605" name="Content Placeholder 2">
            <a:extLst>
              <a:ext uri="{FF2B5EF4-FFF2-40B4-BE49-F238E27FC236}">
                <a16:creationId xmlns:a16="http://schemas.microsoft.com/office/drawing/2014/main" id="{36A4F73F-5F91-412F-881C-A54423595ED3}"/>
              </a:ext>
            </a:extLst>
          </p:cNvPr>
          <p:cNvSpPr txBox="1">
            <a:spLocks/>
          </p:cNvSpPr>
          <p:nvPr/>
        </p:nvSpPr>
        <p:spPr bwMode="auto">
          <a:xfrm>
            <a:off x="865188" y="1549000"/>
            <a:ext cx="74136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Program Management</a:t>
            </a:r>
          </a:p>
        </p:txBody>
      </p:sp>
      <p:sp>
        <p:nvSpPr>
          <p:cNvPr id="25606" name="Content Placeholder 2">
            <a:extLst>
              <a:ext uri="{FF2B5EF4-FFF2-40B4-BE49-F238E27FC236}">
                <a16:creationId xmlns:a16="http://schemas.microsoft.com/office/drawing/2014/main" id="{D1822CC0-18D9-45DC-9FCC-876063EF5E97}"/>
              </a:ext>
            </a:extLst>
          </p:cNvPr>
          <p:cNvSpPr>
            <a:spLocks noGrp="1"/>
          </p:cNvSpPr>
          <p:nvPr>
            <p:ph idx="1"/>
          </p:nvPr>
        </p:nvSpPr>
        <p:spPr>
          <a:xfrm>
            <a:off x="1600199" y="5715000"/>
            <a:ext cx="5943600" cy="685800"/>
          </a:xfrm>
        </p:spPr>
        <p:txBody>
          <a:bodyPr/>
          <a:lstStyle/>
          <a:p>
            <a:pPr marL="0" indent="0" algn="ctr">
              <a:buFont typeface="Wingdings" panose="05000000000000000000" pitchFamily="2" charset="2"/>
              <a:buNone/>
            </a:pPr>
            <a:r>
              <a:rPr lang="en-US" altLang="en-US" sz="1600" dirty="0">
                <a:ea typeface="ＭＳ Ｐゴシック" panose="020B0600070205080204" pitchFamily="34" charset="-128"/>
                <a:hlinkClick r:id="rId4"/>
              </a:rPr>
              <a:t>http://www.hnc.usace.army.mil/</a:t>
            </a:r>
            <a:endParaRPr lang="en-US" altLang="en-US" sz="1600" dirty="0">
              <a:ea typeface="ＭＳ Ｐゴシック" panose="020B0600070205080204" pitchFamily="34" charset="-128"/>
            </a:endParaRPr>
          </a:p>
          <a:p>
            <a:pPr marL="0" indent="0" algn="ctr">
              <a:buNone/>
            </a:pPr>
            <a:r>
              <a:rPr lang="en-US" sz="1600" dirty="0">
                <a:solidFill>
                  <a:srgbClr val="000000"/>
                </a:solidFill>
              </a:rPr>
              <a:t>Furniture Program - </a:t>
            </a:r>
            <a:r>
              <a:rPr lang="en-US" sz="1600" dirty="0">
                <a:solidFill>
                  <a:srgbClr val="000000"/>
                </a:solidFill>
                <a:hlinkClick r:id="rId5"/>
              </a:rPr>
              <a:t>http://youtu.be/gUUQZ-x_xqQ</a:t>
            </a:r>
            <a:endParaRPr lang="en-US" altLang="en-US" sz="1600" dirty="0">
              <a:solidFill>
                <a:srgbClr val="000000"/>
              </a:solidFill>
              <a:ea typeface="ＭＳ Ｐゴシック" panose="020B0600070205080204" pitchFamily="34" charset="-128"/>
            </a:endParaRPr>
          </a:p>
        </p:txBody>
      </p:sp>
      <p:sp>
        <p:nvSpPr>
          <p:cNvPr id="7" name="Content Placeholder 2">
            <a:extLst>
              <a:ext uri="{FF2B5EF4-FFF2-40B4-BE49-F238E27FC236}">
                <a16:creationId xmlns:a16="http://schemas.microsoft.com/office/drawing/2014/main" id="{838C97A3-06F9-4BEE-92AC-37AFE1733DA9}"/>
              </a:ext>
            </a:extLst>
          </p:cNvPr>
          <p:cNvSpPr txBox="1">
            <a:spLocks/>
          </p:cNvSpPr>
          <p:nvPr/>
        </p:nvSpPr>
        <p:spPr bwMode="auto">
          <a:xfrm>
            <a:off x="4800600" y="2058726"/>
            <a:ext cx="373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75000"/>
              <a:buFont typeface="Arial" panose="020B0604020202020204" pitchFamily="34" charset="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SzPct val="75000"/>
              <a:buFont typeface="Wingdings 3" panose="05040102010807070707" pitchFamily="18" charset="2"/>
              <a:buChar char="w"/>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SzPct val="50000"/>
              <a:buFont typeface="Wingdings" panose="05000000000000000000" pitchFamily="2" charset="2"/>
              <a:buChar char="¡"/>
              <a:defRPr sz="2000">
                <a:solidFill>
                  <a:schemeClr val="tx1"/>
                </a:solidFill>
                <a:latin typeface="+mn-lt"/>
                <a:ea typeface="ＭＳ Ｐゴシック" charset="0"/>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altLang="en-US" sz="1600" b="0" i="0" u="none" strike="noStrike" kern="0" cap="none" spc="0" normalizeH="0" baseline="0" noProof="0" dirty="0">
                <a:ln>
                  <a:noFill/>
                </a:ln>
                <a:solidFill>
                  <a:srgbClr val="000000"/>
                </a:solidFill>
                <a:effectLst/>
                <a:uLnTx/>
                <a:uFillTx/>
                <a:latin typeface="Arial"/>
                <a:ea typeface="ＭＳ Ｐゴシック" panose="020B0600070205080204" pitchFamily="34" charset="-128"/>
                <a:cs typeface="+mn-cs"/>
              </a:rPr>
              <a:t>Stephanie Hardin</a:t>
            </a:r>
          </a:p>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altLang="en-US" sz="1600" b="0" i="0" u="none" strike="noStrike" kern="0" cap="none" spc="0" normalizeH="0" baseline="0" noProof="0" dirty="0">
                <a:ln>
                  <a:noFill/>
                </a:ln>
                <a:solidFill>
                  <a:srgbClr val="000000"/>
                </a:solidFill>
                <a:effectLst/>
                <a:uLnTx/>
                <a:uFillTx/>
                <a:latin typeface="Arial"/>
                <a:ea typeface="ＭＳ Ｐゴシック" panose="020B0600070205080204" pitchFamily="34" charset="-128"/>
                <a:cs typeface="+mn-cs"/>
              </a:rPr>
              <a:t>Senior Project Manager</a:t>
            </a:r>
          </a:p>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altLang="en-US" sz="1600" b="0" i="0" u="none" strike="noStrike" kern="0" cap="none" spc="0" normalizeH="0" baseline="0" noProof="0" dirty="0">
                <a:ln>
                  <a:noFill/>
                </a:ln>
                <a:solidFill>
                  <a:srgbClr val="000000"/>
                </a:solidFill>
                <a:effectLst/>
                <a:uLnTx/>
                <a:uFillTx/>
                <a:latin typeface="Arial"/>
                <a:ea typeface="ＭＳ Ｐゴシック" panose="020B0600070205080204" pitchFamily="34" charset="-128"/>
                <a:cs typeface="+mn-cs"/>
              </a:rPr>
              <a:t>(256) 895-1512</a:t>
            </a:r>
          </a:p>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altLang="en-US" sz="1600" b="0" i="0" u="none" strike="noStrike" kern="0" cap="none" spc="0" normalizeH="0" baseline="0" noProof="0" dirty="0">
                <a:ln>
                  <a:noFill/>
                </a:ln>
                <a:solidFill>
                  <a:srgbClr val="000000"/>
                </a:solidFill>
                <a:effectLst/>
                <a:uLnTx/>
                <a:uFillTx/>
                <a:latin typeface="Arial"/>
                <a:ea typeface="ＭＳ Ｐゴシック" panose="020B0600070205080204" pitchFamily="34" charset="-128"/>
                <a:cs typeface="+mn-cs"/>
                <a:hlinkClick r:id="rId6"/>
              </a:rPr>
              <a:t>Stephanie.R.Hardin@usace.army.mil</a:t>
            </a:r>
            <a:endParaRPr kumimoji="0" lang="en-US" altLang="en-US" sz="2800" b="0" i="0" u="none" strike="noStrike" kern="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endParaRPr kumimoji="0" lang="en-US" altLang="en-US" sz="2800" b="0" i="0" u="none" strike="noStrike" kern="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panose="020B0600070205080204" pitchFamily="34" charset="-128"/>
                <a:cs typeface="+mn-cs"/>
              </a:rPr>
              <a:t>   </a:t>
            </a:r>
          </a:p>
        </p:txBody>
      </p:sp>
      <p:sp>
        <p:nvSpPr>
          <p:cNvPr id="8" name="Content Placeholder 2">
            <a:extLst>
              <a:ext uri="{FF2B5EF4-FFF2-40B4-BE49-F238E27FC236}">
                <a16:creationId xmlns:a16="http://schemas.microsoft.com/office/drawing/2014/main" id="{C54DB3D5-2EB2-4315-B754-207041F5234E}"/>
              </a:ext>
            </a:extLst>
          </p:cNvPr>
          <p:cNvSpPr txBox="1">
            <a:spLocks/>
          </p:cNvSpPr>
          <p:nvPr/>
        </p:nvSpPr>
        <p:spPr bwMode="auto">
          <a:xfrm>
            <a:off x="2743199" y="4110361"/>
            <a:ext cx="365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75000"/>
              <a:buFont typeface="Arial" panose="020B0604020202020204" pitchFamily="34" charset="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SzPct val="75000"/>
              <a:buFont typeface="Wingdings 3" panose="05040102010807070707" pitchFamily="18" charset="2"/>
              <a:buChar char="w"/>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SzPct val="50000"/>
              <a:buFont typeface="Wingdings" panose="05000000000000000000" pitchFamily="2" charset="2"/>
              <a:buChar char="¡"/>
              <a:defRPr sz="2000">
                <a:solidFill>
                  <a:schemeClr val="tx1"/>
                </a:solidFill>
                <a:latin typeface="+mn-lt"/>
                <a:ea typeface="ＭＳ Ｐゴシック" charset="0"/>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altLang="en-US" sz="1600" b="0" i="0" u="none" strike="noStrike" kern="0" cap="none" spc="0" normalizeH="0" baseline="0" noProof="0" dirty="0">
                <a:ln>
                  <a:noFill/>
                </a:ln>
                <a:solidFill>
                  <a:srgbClr val="000000"/>
                </a:solidFill>
                <a:effectLst/>
                <a:uLnTx/>
                <a:uFillTx/>
                <a:latin typeface="Arial"/>
                <a:ea typeface="ＭＳ Ｐゴシック" panose="020B0600070205080204" pitchFamily="34" charset="-128"/>
                <a:cs typeface="+mn-cs"/>
              </a:rPr>
              <a:t>Stephanie Woods</a:t>
            </a:r>
          </a:p>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altLang="en-US" sz="1600" b="0" i="0" u="none" strike="noStrike" kern="0" cap="none" spc="0" normalizeH="0" baseline="0" noProof="0" dirty="0">
                <a:ln>
                  <a:noFill/>
                </a:ln>
                <a:solidFill>
                  <a:srgbClr val="000000"/>
                </a:solidFill>
                <a:effectLst/>
                <a:uLnTx/>
                <a:uFillTx/>
                <a:latin typeface="Arial"/>
                <a:ea typeface="ＭＳ Ｐゴシック" panose="020B0600070205080204" pitchFamily="34" charset="-128"/>
                <a:cs typeface="+mn-cs"/>
              </a:rPr>
              <a:t>Lead Interior Designer</a:t>
            </a:r>
          </a:p>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altLang="en-US" sz="1600" b="0" i="0" u="none" strike="noStrike" kern="0" cap="none" spc="0" normalizeH="0" baseline="0" noProof="0" dirty="0">
                <a:ln>
                  <a:noFill/>
                </a:ln>
                <a:solidFill>
                  <a:srgbClr val="000000"/>
                </a:solidFill>
                <a:effectLst/>
                <a:uLnTx/>
                <a:uFillTx/>
                <a:latin typeface="Arial"/>
                <a:ea typeface="ＭＳ Ｐゴシック" panose="020B0600070205080204" pitchFamily="34" charset="-128"/>
                <a:cs typeface="+mn-cs"/>
              </a:rPr>
              <a:t>(256) 895-1845</a:t>
            </a:r>
          </a:p>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lang="en-US" sz="1600" u="sng" dirty="0">
                <a:solidFill>
                  <a:srgbClr val="0563C1"/>
                </a:solidFill>
                <a:effectLst/>
                <a:latin typeface="+mj-lt"/>
                <a:ea typeface="Calibri" panose="020F0502020204030204" pitchFamily="34" charset="0"/>
                <a:hlinkClick r:id="rId7"/>
              </a:rPr>
              <a:t>Stephanie.D.Woods@usace.army.mil</a:t>
            </a:r>
            <a:endParaRPr kumimoji="0" lang="en-US" altLang="en-US" sz="1600" b="0" i="0" u="none" strike="noStrike" kern="0" cap="none" spc="0" normalizeH="0" baseline="0" noProof="0" dirty="0">
              <a:ln>
                <a:noFill/>
              </a:ln>
              <a:solidFill>
                <a:srgbClr val="000000"/>
              </a:solidFill>
              <a:effectLst/>
              <a:uLnTx/>
              <a:uFillTx/>
              <a:latin typeface="+mj-lt"/>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panose="020B0600070205080204" pitchFamily="34" charset="-128"/>
                <a:cs typeface="+mn-cs"/>
              </a:rPr>
              <a:t>   </a:t>
            </a:r>
          </a:p>
        </p:txBody>
      </p:sp>
      <p:sp>
        <p:nvSpPr>
          <p:cNvPr id="9" name="Content Placeholder 2">
            <a:extLst>
              <a:ext uri="{FF2B5EF4-FFF2-40B4-BE49-F238E27FC236}">
                <a16:creationId xmlns:a16="http://schemas.microsoft.com/office/drawing/2014/main" id="{E0589AB7-04BE-4B67-A952-32174D4AEA53}"/>
              </a:ext>
            </a:extLst>
          </p:cNvPr>
          <p:cNvSpPr txBox="1">
            <a:spLocks/>
          </p:cNvSpPr>
          <p:nvPr/>
        </p:nvSpPr>
        <p:spPr bwMode="auto">
          <a:xfrm>
            <a:off x="865187" y="3657600"/>
            <a:ext cx="74136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Interior Design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Title 1">
            <a:extLst>
              <a:ext uri="{FF2B5EF4-FFF2-40B4-BE49-F238E27FC236}">
                <a16:creationId xmlns:a16="http://schemas.microsoft.com/office/drawing/2014/main" id="{1C26F155-DF98-4E9C-9F98-CAAD0DA2804A}"/>
              </a:ext>
            </a:extLst>
          </p:cNvPr>
          <p:cNvSpPr>
            <a:spLocks noGrp="1"/>
          </p:cNvSpPr>
          <p:nvPr>
            <p:ph type="title"/>
          </p:nvPr>
        </p:nvSpPr>
        <p:spPr>
          <a:xfrm>
            <a:off x="0" y="152400"/>
            <a:ext cx="9144000" cy="609600"/>
          </a:xfrm>
        </p:spPr>
        <p:txBody>
          <a:bodyPr/>
          <a:lstStyle/>
          <a:p>
            <a:pPr algn="ctr"/>
            <a:r>
              <a:rPr lang="en-US" altLang="en-US" sz="3600" b="1" dirty="0">
                <a:ea typeface="ＭＳ Ｐゴシック" panose="020B0600070205080204" pitchFamily="34" charset="-128"/>
              </a:rPr>
              <a:t>Discussion Topics</a:t>
            </a:r>
          </a:p>
        </p:txBody>
      </p:sp>
      <p:sp>
        <p:nvSpPr>
          <p:cNvPr id="13322" name="TextBox 2">
            <a:extLst>
              <a:ext uri="{FF2B5EF4-FFF2-40B4-BE49-F238E27FC236}">
                <a16:creationId xmlns:a16="http://schemas.microsoft.com/office/drawing/2014/main" id="{09057D8A-7776-417C-9847-E77962E221A0}"/>
              </a:ext>
            </a:extLst>
          </p:cNvPr>
          <p:cNvSpPr txBox="1">
            <a:spLocks noChangeArrowheads="1"/>
          </p:cNvSpPr>
          <p:nvPr/>
        </p:nvSpPr>
        <p:spPr bwMode="auto">
          <a:xfrm>
            <a:off x="609600" y="1447800"/>
            <a:ext cx="7924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marL="342900" indent="-342900">
              <a:spcBef>
                <a:spcPct val="0"/>
              </a:spcBef>
            </a:pPr>
            <a:r>
              <a:rPr lang="en-US" altLang="en-US" sz="2400" b="1" dirty="0">
                <a:solidFill>
                  <a:srgbClr val="000000"/>
                </a:solidFill>
              </a:rPr>
              <a:t>HNC Furniture Package Overview</a:t>
            </a:r>
          </a:p>
          <a:p>
            <a:pPr>
              <a:spcBef>
                <a:spcPct val="0"/>
              </a:spcBef>
              <a:buNone/>
            </a:pPr>
            <a:endParaRPr lang="en-US" altLang="en-US" sz="2400" b="1" dirty="0">
              <a:solidFill>
                <a:srgbClr val="000000"/>
              </a:solidFill>
            </a:endParaRPr>
          </a:p>
          <a:p>
            <a:pPr marL="342900" indent="-342900">
              <a:spcBef>
                <a:spcPct val="0"/>
              </a:spcBef>
            </a:pPr>
            <a:r>
              <a:rPr lang="en-US" altLang="en-US" sz="2400" b="1" dirty="0">
                <a:solidFill>
                  <a:srgbClr val="000000"/>
                </a:solidFill>
              </a:rPr>
              <a:t>FF&amp;E Package – Best Practices</a:t>
            </a:r>
          </a:p>
          <a:p>
            <a:pPr>
              <a:spcBef>
                <a:spcPct val="0"/>
              </a:spcBef>
              <a:buNone/>
            </a:pPr>
            <a:endParaRPr lang="en-US" altLang="en-US" sz="2400" b="1" dirty="0">
              <a:solidFill>
                <a:srgbClr val="000000"/>
              </a:solidFill>
            </a:endParaRPr>
          </a:p>
          <a:p>
            <a:pPr marL="342900" indent="-342900">
              <a:spcBef>
                <a:spcPct val="0"/>
              </a:spcBef>
            </a:pPr>
            <a:r>
              <a:rPr lang="en-US" altLang="en-US" sz="2400" b="1" dirty="0">
                <a:solidFill>
                  <a:srgbClr val="000000"/>
                </a:solidFill>
              </a:rPr>
              <a:t>Design &amp; FFE Procurement Challenges</a:t>
            </a:r>
          </a:p>
          <a:p>
            <a:pPr>
              <a:spcBef>
                <a:spcPct val="0"/>
              </a:spcBef>
              <a:buNone/>
            </a:pPr>
            <a:endParaRPr lang="en-US" altLang="en-US" sz="2400" b="1" dirty="0">
              <a:solidFill>
                <a:srgbClr val="000000"/>
              </a:solidFill>
            </a:endParaRPr>
          </a:p>
          <a:p>
            <a:pPr marL="342900" indent="-342900">
              <a:spcBef>
                <a:spcPct val="0"/>
              </a:spcBef>
            </a:pPr>
            <a:r>
              <a:rPr lang="en-US" altLang="en-US" sz="2400" b="1" dirty="0">
                <a:solidFill>
                  <a:srgbClr val="000000"/>
                </a:solidFill>
              </a:rPr>
              <a:t>HNC Overview &amp; Enterprise Initiatives</a:t>
            </a:r>
          </a:p>
          <a:p>
            <a:pPr marL="342900" indent="-342900">
              <a:spcBef>
                <a:spcPct val="0"/>
              </a:spcBef>
            </a:pPr>
            <a:endParaRPr lang="en-US" altLang="en-US" sz="2400" b="1" dirty="0">
              <a:solidFill>
                <a:srgbClr val="000000"/>
              </a:solidFill>
            </a:endParaRPr>
          </a:p>
          <a:p>
            <a:pPr marL="342900" indent="-342900">
              <a:spcBef>
                <a:spcPct val="0"/>
              </a:spcBef>
            </a:pPr>
            <a:endParaRPr lang="en-US" altLang="en-US" sz="2400" b="1"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Title 1">
            <a:extLst>
              <a:ext uri="{FF2B5EF4-FFF2-40B4-BE49-F238E27FC236}">
                <a16:creationId xmlns:a16="http://schemas.microsoft.com/office/drawing/2014/main" id="{1C26F155-DF98-4E9C-9F98-CAAD0DA2804A}"/>
              </a:ext>
            </a:extLst>
          </p:cNvPr>
          <p:cNvSpPr>
            <a:spLocks noGrp="1"/>
          </p:cNvSpPr>
          <p:nvPr>
            <p:ph type="title"/>
          </p:nvPr>
        </p:nvSpPr>
        <p:spPr>
          <a:xfrm>
            <a:off x="0" y="152400"/>
            <a:ext cx="9144000" cy="609600"/>
          </a:xfrm>
        </p:spPr>
        <p:txBody>
          <a:bodyPr/>
          <a:lstStyle/>
          <a:p>
            <a:pPr algn="ctr"/>
            <a:r>
              <a:rPr lang="en-US" altLang="en-US" sz="3600" b="1" dirty="0">
                <a:ea typeface="ＭＳ Ｐゴシック" panose="020B0600070205080204" pitchFamily="34" charset="-128"/>
              </a:rPr>
              <a:t>HNC Furniture Package Overview</a:t>
            </a:r>
          </a:p>
        </p:txBody>
      </p:sp>
      <p:sp>
        <p:nvSpPr>
          <p:cNvPr id="5" name="TextBox 4">
            <a:extLst>
              <a:ext uri="{FF2B5EF4-FFF2-40B4-BE49-F238E27FC236}">
                <a16:creationId xmlns:a16="http://schemas.microsoft.com/office/drawing/2014/main" id="{9D8EB868-1279-4143-A7F6-BE8F77864FD3}"/>
              </a:ext>
            </a:extLst>
          </p:cNvPr>
          <p:cNvSpPr txBox="1"/>
          <p:nvPr/>
        </p:nvSpPr>
        <p:spPr>
          <a:xfrm>
            <a:off x="457200" y="1143000"/>
            <a:ext cx="8229600" cy="338554"/>
          </a:xfrm>
          <a:prstGeom prst="rect">
            <a:avLst/>
          </a:prstGeom>
          <a:noFill/>
        </p:spPr>
        <p:txBody>
          <a:bodyPr wrap="square" rtlCol="0">
            <a:spAutoFit/>
          </a:bodyPr>
          <a:lstStyle/>
          <a:p>
            <a:endParaRPr lang="en-US" sz="1600" dirty="0"/>
          </a:p>
        </p:txBody>
      </p:sp>
      <p:sp>
        <p:nvSpPr>
          <p:cNvPr id="6" name="TextBox 5">
            <a:extLst>
              <a:ext uri="{FF2B5EF4-FFF2-40B4-BE49-F238E27FC236}">
                <a16:creationId xmlns:a16="http://schemas.microsoft.com/office/drawing/2014/main" id="{FEF02CE1-8277-4B37-AF57-F4EAFB1F3C2D}"/>
              </a:ext>
            </a:extLst>
          </p:cNvPr>
          <p:cNvSpPr txBox="1"/>
          <p:nvPr/>
        </p:nvSpPr>
        <p:spPr>
          <a:xfrm>
            <a:off x="456460" y="990600"/>
            <a:ext cx="8153400" cy="3785652"/>
          </a:xfrm>
          <a:prstGeom prst="rect">
            <a:avLst/>
          </a:prstGeom>
          <a:noFill/>
        </p:spPr>
        <p:txBody>
          <a:bodyPr wrap="square" rtlCol="0">
            <a:spAutoFit/>
          </a:bodyPr>
          <a:lstStyle/>
          <a:p>
            <a:pPr marL="342900" indent="-342900">
              <a:buFont typeface="Wingdings" panose="05000000000000000000" pitchFamily="2" charset="2"/>
              <a:buChar char="§"/>
            </a:pPr>
            <a:r>
              <a:rPr lang="en-US" sz="2000" dirty="0">
                <a:solidFill>
                  <a:srgbClr val="000000"/>
                </a:solidFill>
              </a:rPr>
              <a:t>Using the District FF&amp;E Package, HNC Develops Furniture Procurement Package</a:t>
            </a:r>
          </a:p>
          <a:p>
            <a:pPr marL="1085850" lvl="1" indent="-342900">
              <a:buSzPct val="75000"/>
              <a:buFont typeface="Arial" panose="020B0604020202020204" pitchFamily="34" charset="0"/>
              <a:buChar char="►"/>
            </a:pPr>
            <a:r>
              <a:rPr lang="en-US" sz="1600" dirty="0">
                <a:solidFill>
                  <a:srgbClr val="000000"/>
                </a:solidFill>
              </a:rPr>
              <a:t>RFQ</a:t>
            </a:r>
          </a:p>
          <a:p>
            <a:pPr marL="1485900" lvl="2" indent="-285750">
              <a:buSzPct val="75000"/>
              <a:buFont typeface="Wingdings" panose="05000000000000000000" pitchFamily="2" charset="2"/>
              <a:buChar char="Ø"/>
            </a:pPr>
            <a:r>
              <a:rPr lang="en-US" sz="1600" dirty="0">
                <a:solidFill>
                  <a:srgbClr val="000000"/>
                </a:solidFill>
              </a:rPr>
              <a:t>Non-proprietary Specifications</a:t>
            </a:r>
          </a:p>
          <a:p>
            <a:pPr marL="1485900" lvl="2" indent="-285750">
              <a:buSzPct val="75000"/>
              <a:buFont typeface="Wingdings" panose="05000000000000000000" pitchFamily="2" charset="2"/>
              <a:buChar char="Ø"/>
            </a:pPr>
            <a:r>
              <a:rPr lang="en-US" sz="1600" dirty="0">
                <a:solidFill>
                  <a:srgbClr val="000000"/>
                </a:solidFill>
              </a:rPr>
              <a:t>Spreadsheet with Quantities &amp; Room Locations</a:t>
            </a:r>
          </a:p>
          <a:p>
            <a:pPr marL="1485900" lvl="2" indent="-285750">
              <a:buSzPct val="75000"/>
              <a:buFont typeface="Wingdings" panose="05000000000000000000" pitchFamily="2" charset="2"/>
              <a:buChar char="Ø"/>
            </a:pPr>
            <a:r>
              <a:rPr lang="en-US" sz="1600" dirty="0">
                <a:solidFill>
                  <a:srgbClr val="000000"/>
                </a:solidFill>
              </a:rPr>
              <a:t>Statement of Work Describing Required Services</a:t>
            </a:r>
          </a:p>
          <a:p>
            <a:pPr marL="1485900" lvl="2" indent="-285750">
              <a:buSzPct val="75000"/>
              <a:buFont typeface="Wingdings" panose="05000000000000000000" pitchFamily="2" charset="2"/>
              <a:buChar char="Ø"/>
            </a:pPr>
            <a:r>
              <a:rPr lang="en-US" sz="1600" dirty="0">
                <a:solidFill>
                  <a:srgbClr val="000000"/>
                </a:solidFill>
              </a:rPr>
              <a:t>Furniture &amp; Electrical Plans</a:t>
            </a:r>
          </a:p>
          <a:p>
            <a:pPr marL="1085850" lvl="1" indent="-342900">
              <a:buSzPct val="75000"/>
              <a:buFont typeface="Arial" panose="020B0604020202020204" pitchFamily="34" charset="0"/>
              <a:buChar char="►"/>
            </a:pPr>
            <a:r>
              <a:rPr lang="en-US" sz="1600" dirty="0">
                <a:solidFill>
                  <a:srgbClr val="000000"/>
                </a:solidFill>
              </a:rPr>
              <a:t>Internal</a:t>
            </a:r>
          </a:p>
          <a:p>
            <a:pPr marL="1485900" lvl="2" indent="-285750">
              <a:buSzPct val="75000"/>
              <a:buFont typeface="Wingdings" panose="05000000000000000000" pitchFamily="2" charset="2"/>
              <a:buChar char="Ø"/>
            </a:pPr>
            <a:r>
              <a:rPr lang="en-US" sz="1600" dirty="0">
                <a:solidFill>
                  <a:srgbClr val="000000"/>
                </a:solidFill>
              </a:rPr>
              <a:t>IGE</a:t>
            </a:r>
          </a:p>
          <a:p>
            <a:pPr marL="1485900" lvl="2" indent="-285750">
              <a:buSzPct val="75000"/>
              <a:buFont typeface="Wingdings" panose="05000000000000000000" pitchFamily="2" charset="2"/>
              <a:buChar char="Ø"/>
            </a:pPr>
            <a:r>
              <a:rPr lang="en-US" sz="1600" dirty="0">
                <a:solidFill>
                  <a:srgbClr val="000000"/>
                </a:solidFill>
              </a:rPr>
              <a:t>HNC Correspondence Log</a:t>
            </a:r>
          </a:p>
          <a:p>
            <a:pPr marL="285750" indent="-285750">
              <a:buFont typeface="Arial" panose="020B0604020202020204" pitchFamily="34" charset="0"/>
              <a:buChar char="•"/>
            </a:pPr>
            <a:endParaRPr lang="en-US" sz="1600" dirty="0"/>
          </a:p>
          <a:p>
            <a:pPr marL="342900" indent="-342900">
              <a:buFont typeface="Wingdings" panose="05000000000000000000" pitchFamily="2" charset="2"/>
              <a:buChar char="§"/>
            </a:pPr>
            <a:r>
              <a:rPr lang="en-US" sz="2000" dirty="0">
                <a:solidFill>
                  <a:srgbClr val="000000"/>
                </a:solidFill>
              </a:rPr>
              <a:t>HNC Receives Quotes &amp; Completes Technical Review</a:t>
            </a:r>
          </a:p>
          <a:p>
            <a:endParaRPr lang="en-US" sz="1600" dirty="0"/>
          </a:p>
          <a:p>
            <a:pPr marL="342900" indent="-342900">
              <a:buFont typeface="Wingdings" panose="05000000000000000000" pitchFamily="2" charset="2"/>
              <a:buChar char="§"/>
            </a:pPr>
            <a:r>
              <a:rPr lang="en-US" sz="2000" dirty="0">
                <a:solidFill>
                  <a:srgbClr val="000000"/>
                </a:solidFill>
              </a:rPr>
              <a:t>Resolve Any Post-Award Furniture Issues</a:t>
            </a:r>
          </a:p>
        </p:txBody>
      </p:sp>
    </p:spTree>
    <p:extLst>
      <p:ext uri="{BB962C8B-B14F-4D97-AF65-F5344CB8AC3E}">
        <p14:creationId xmlns:p14="http://schemas.microsoft.com/office/powerpoint/2010/main" val="256034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Title 1">
            <a:extLst>
              <a:ext uri="{FF2B5EF4-FFF2-40B4-BE49-F238E27FC236}">
                <a16:creationId xmlns:a16="http://schemas.microsoft.com/office/drawing/2014/main" id="{1C26F155-DF98-4E9C-9F98-CAAD0DA2804A}"/>
              </a:ext>
            </a:extLst>
          </p:cNvPr>
          <p:cNvSpPr>
            <a:spLocks noGrp="1"/>
          </p:cNvSpPr>
          <p:nvPr>
            <p:ph type="title"/>
          </p:nvPr>
        </p:nvSpPr>
        <p:spPr>
          <a:xfrm>
            <a:off x="0" y="152400"/>
            <a:ext cx="9144000" cy="609600"/>
          </a:xfrm>
        </p:spPr>
        <p:txBody>
          <a:bodyPr/>
          <a:lstStyle/>
          <a:p>
            <a:pPr algn="ctr"/>
            <a:r>
              <a:rPr lang="en-US" altLang="en-US" sz="3600" b="1" dirty="0">
                <a:ea typeface="ＭＳ Ｐゴシック" panose="020B0600070205080204" pitchFamily="34" charset="-128"/>
              </a:rPr>
              <a:t>FF&amp;E Package – Best Practices</a:t>
            </a:r>
          </a:p>
        </p:txBody>
      </p:sp>
      <p:sp>
        <p:nvSpPr>
          <p:cNvPr id="5" name="TextBox 4">
            <a:extLst>
              <a:ext uri="{FF2B5EF4-FFF2-40B4-BE49-F238E27FC236}">
                <a16:creationId xmlns:a16="http://schemas.microsoft.com/office/drawing/2014/main" id="{9D8EB868-1279-4143-A7F6-BE8F77864FD3}"/>
              </a:ext>
            </a:extLst>
          </p:cNvPr>
          <p:cNvSpPr txBox="1"/>
          <p:nvPr/>
        </p:nvSpPr>
        <p:spPr>
          <a:xfrm>
            <a:off x="457200" y="1143000"/>
            <a:ext cx="8229600" cy="338554"/>
          </a:xfrm>
          <a:prstGeom prst="rect">
            <a:avLst/>
          </a:prstGeom>
          <a:noFill/>
        </p:spPr>
        <p:txBody>
          <a:bodyPr wrap="square" rtlCol="0">
            <a:spAutoFit/>
          </a:bodyPr>
          <a:lstStyle/>
          <a:p>
            <a:endParaRPr lang="en-US" sz="1600" dirty="0"/>
          </a:p>
        </p:txBody>
      </p:sp>
      <p:sp>
        <p:nvSpPr>
          <p:cNvPr id="6" name="TextBox 5">
            <a:extLst>
              <a:ext uri="{FF2B5EF4-FFF2-40B4-BE49-F238E27FC236}">
                <a16:creationId xmlns:a16="http://schemas.microsoft.com/office/drawing/2014/main" id="{FEF02CE1-8277-4B37-AF57-F4EAFB1F3C2D}"/>
              </a:ext>
            </a:extLst>
          </p:cNvPr>
          <p:cNvSpPr txBox="1"/>
          <p:nvPr/>
        </p:nvSpPr>
        <p:spPr>
          <a:xfrm>
            <a:off x="453501" y="1143000"/>
            <a:ext cx="8229600" cy="4278094"/>
          </a:xfrm>
          <a:prstGeom prst="rect">
            <a:avLst/>
          </a:prstGeom>
          <a:noFill/>
        </p:spPr>
        <p:txBody>
          <a:bodyPr wrap="square" rtlCol="0">
            <a:spAutoFit/>
          </a:bodyPr>
          <a:lstStyle/>
          <a:p>
            <a:pPr marL="342900" indent="-342900">
              <a:buFont typeface="Wingdings" panose="05000000000000000000" pitchFamily="2" charset="2"/>
              <a:buChar char="§"/>
            </a:pPr>
            <a:r>
              <a:rPr lang="en-US" sz="2000" dirty="0">
                <a:solidFill>
                  <a:srgbClr val="000000"/>
                </a:solidFill>
              </a:rPr>
              <a:t>Complete the FF&amp;E package per UFC 3-120-10</a:t>
            </a:r>
          </a:p>
          <a:p>
            <a:endParaRPr lang="en-US" sz="1600" dirty="0"/>
          </a:p>
          <a:p>
            <a:pPr marL="342900" indent="-342900">
              <a:buFont typeface="Wingdings" panose="05000000000000000000" pitchFamily="2" charset="2"/>
              <a:buChar char="§"/>
            </a:pPr>
            <a:r>
              <a:rPr lang="en-US" sz="2000" dirty="0">
                <a:solidFill>
                  <a:srgbClr val="000000"/>
                </a:solidFill>
              </a:rPr>
              <a:t>Confirm that all items in the FF&amp;E package are currently on GSA schedule.</a:t>
            </a:r>
          </a:p>
          <a:p>
            <a:pPr marL="342900" indent="-342900">
              <a:buFont typeface="Wingdings" panose="05000000000000000000" pitchFamily="2" charset="2"/>
              <a:buChar char="§"/>
            </a:pPr>
            <a:endParaRPr lang="en-US" sz="2000" dirty="0">
              <a:solidFill>
                <a:srgbClr val="000000"/>
              </a:solidFill>
            </a:endParaRPr>
          </a:p>
          <a:p>
            <a:pPr marL="342900" indent="-342900">
              <a:buFont typeface="Wingdings" panose="05000000000000000000" pitchFamily="2" charset="2"/>
              <a:buChar char="§"/>
            </a:pPr>
            <a:r>
              <a:rPr lang="en-US" sz="2000" dirty="0">
                <a:solidFill>
                  <a:srgbClr val="000000"/>
                </a:solidFill>
              </a:rPr>
              <a:t>Include at least two alternates for each product</a:t>
            </a:r>
          </a:p>
          <a:p>
            <a:pPr marL="1085850" lvl="1" indent="-342900">
              <a:buSzPct val="75000"/>
              <a:buFont typeface="Arial" panose="020B0604020202020204" pitchFamily="34" charset="0"/>
              <a:buChar char="►"/>
            </a:pPr>
            <a:r>
              <a:rPr lang="en-US" sz="1600" dirty="0">
                <a:solidFill>
                  <a:srgbClr val="000000"/>
                </a:solidFill>
              </a:rPr>
              <a:t>Researched &amp; vetted to be equals</a:t>
            </a:r>
          </a:p>
          <a:p>
            <a:pPr marL="1085850" lvl="1" indent="-342900">
              <a:buSzPct val="75000"/>
              <a:buFont typeface="Arial" panose="020B0604020202020204" pitchFamily="34" charset="0"/>
              <a:buChar char="►"/>
            </a:pPr>
            <a:r>
              <a:rPr lang="en-US" sz="1600" dirty="0">
                <a:solidFill>
                  <a:srgbClr val="000000"/>
                </a:solidFill>
              </a:rPr>
              <a:t>GSA schedule</a:t>
            </a:r>
          </a:p>
          <a:p>
            <a:pPr marL="285750" indent="-285750">
              <a:buFont typeface="Arial" panose="020B0604020202020204" pitchFamily="34" charset="0"/>
              <a:buChar char="•"/>
            </a:pPr>
            <a:endParaRPr lang="en-US" sz="1600" dirty="0"/>
          </a:p>
          <a:p>
            <a:pPr marL="342900" indent="-342900">
              <a:buFont typeface="Wingdings" panose="05000000000000000000" pitchFamily="2" charset="2"/>
              <a:buChar char="§"/>
            </a:pPr>
            <a:r>
              <a:rPr lang="en-US" sz="2000" dirty="0">
                <a:solidFill>
                  <a:srgbClr val="000000"/>
                </a:solidFill>
              </a:rPr>
              <a:t>Avoid specifying proprietary features in description section</a:t>
            </a:r>
          </a:p>
          <a:p>
            <a:endParaRPr lang="en-US" sz="1600" dirty="0"/>
          </a:p>
          <a:p>
            <a:pPr marL="342900" indent="-342900">
              <a:buFont typeface="Wingdings" panose="05000000000000000000" pitchFamily="2" charset="2"/>
              <a:buChar char="§"/>
            </a:pPr>
            <a:r>
              <a:rPr lang="en-US" sz="2000" dirty="0">
                <a:solidFill>
                  <a:srgbClr val="000000"/>
                </a:solidFill>
              </a:rPr>
              <a:t>Consider facility type </a:t>
            </a:r>
          </a:p>
          <a:p>
            <a:endParaRPr lang="en-US" sz="1600" dirty="0"/>
          </a:p>
          <a:p>
            <a:pPr marL="342900" indent="-342900">
              <a:buFont typeface="Wingdings" panose="05000000000000000000" pitchFamily="2" charset="2"/>
              <a:buChar char="§"/>
            </a:pPr>
            <a:r>
              <a:rPr lang="en-US" sz="2000" dirty="0">
                <a:solidFill>
                  <a:srgbClr val="000000"/>
                </a:solidFill>
              </a:rPr>
              <a:t>Consider average GSA pricing when selecting products</a:t>
            </a:r>
          </a:p>
          <a:p>
            <a:endParaRPr lang="en-US" sz="1600" dirty="0"/>
          </a:p>
        </p:txBody>
      </p:sp>
    </p:spTree>
    <p:extLst>
      <p:ext uri="{BB962C8B-B14F-4D97-AF65-F5344CB8AC3E}">
        <p14:creationId xmlns:p14="http://schemas.microsoft.com/office/powerpoint/2010/main" val="4212842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Title 1">
            <a:extLst>
              <a:ext uri="{FF2B5EF4-FFF2-40B4-BE49-F238E27FC236}">
                <a16:creationId xmlns:a16="http://schemas.microsoft.com/office/drawing/2014/main" id="{1C26F155-DF98-4E9C-9F98-CAAD0DA2804A}"/>
              </a:ext>
            </a:extLst>
          </p:cNvPr>
          <p:cNvSpPr>
            <a:spLocks noGrp="1"/>
          </p:cNvSpPr>
          <p:nvPr>
            <p:ph type="title"/>
          </p:nvPr>
        </p:nvSpPr>
        <p:spPr>
          <a:xfrm>
            <a:off x="0" y="152400"/>
            <a:ext cx="9144000" cy="609600"/>
          </a:xfrm>
        </p:spPr>
        <p:txBody>
          <a:bodyPr/>
          <a:lstStyle/>
          <a:p>
            <a:pPr algn="ctr"/>
            <a:r>
              <a:rPr lang="en-US" altLang="en-US" sz="3600" b="1" dirty="0">
                <a:ea typeface="ＭＳ Ｐゴシック" panose="020B0600070205080204" pitchFamily="34" charset="-128"/>
              </a:rPr>
              <a:t>FF&amp;E Package – Best Practices</a:t>
            </a:r>
          </a:p>
        </p:txBody>
      </p:sp>
      <p:sp>
        <p:nvSpPr>
          <p:cNvPr id="5" name="TextBox 4">
            <a:extLst>
              <a:ext uri="{FF2B5EF4-FFF2-40B4-BE49-F238E27FC236}">
                <a16:creationId xmlns:a16="http://schemas.microsoft.com/office/drawing/2014/main" id="{9D8EB868-1279-4143-A7F6-BE8F77864FD3}"/>
              </a:ext>
            </a:extLst>
          </p:cNvPr>
          <p:cNvSpPr txBox="1"/>
          <p:nvPr/>
        </p:nvSpPr>
        <p:spPr>
          <a:xfrm>
            <a:off x="457200" y="1143000"/>
            <a:ext cx="8229600" cy="338554"/>
          </a:xfrm>
          <a:prstGeom prst="rect">
            <a:avLst/>
          </a:prstGeom>
          <a:noFill/>
        </p:spPr>
        <p:txBody>
          <a:bodyPr wrap="square" rtlCol="0">
            <a:spAutoFit/>
          </a:bodyPr>
          <a:lstStyle/>
          <a:p>
            <a:endParaRPr lang="en-US" sz="1600" dirty="0"/>
          </a:p>
        </p:txBody>
      </p:sp>
      <p:sp>
        <p:nvSpPr>
          <p:cNvPr id="6" name="TextBox 5">
            <a:extLst>
              <a:ext uri="{FF2B5EF4-FFF2-40B4-BE49-F238E27FC236}">
                <a16:creationId xmlns:a16="http://schemas.microsoft.com/office/drawing/2014/main" id="{FEF02CE1-8277-4B37-AF57-F4EAFB1F3C2D}"/>
              </a:ext>
            </a:extLst>
          </p:cNvPr>
          <p:cNvSpPr txBox="1"/>
          <p:nvPr/>
        </p:nvSpPr>
        <p:spPr>
          <a:xfrm>
            <a:off x="457200" y="1114148"/>
            <a:ext cx="8229600" cy="3539430"/>
          </a:xfrm>
          <a:prstGeom prst="rect">
            <a:avLst/>
          </a:prstGeom>
          <a:noFill/>
        </p:spPr>
        <p:txBody>
          <a:bodyPr wrap="square" rtlCol="0">
            <a:spAutoFit/>
          </a:bodyPr>
          <a:lstStyle/>
          <a:p>
            <a:pPr marL="342900" indent="-342900">
              <a:buFont typeface="Wingdings" panose="05000000000000000000" pitchFamily="2" charset="2"/>
              <a:buChar char="§"/>
            </a:pPr>
            <a:r>
              <a:rPr lang="en-US" sz="2000" dirty="0">
                <a:solidFill>
                  <a:srgbClr val="000000"/>
                </a:solidFill>
              </a:rPr>
              <a:t>Coordinate Furniture Requirements with Building’s Electrical &amp; Telecom Plans</a:t>
            </a:r>
          </a:p>
          <a:p>
            <a:pPr marL="1085850" lvl="1" indent="-342900">
              <a:buSzPct val="75000"/>
              <a:buFont typeface="Arial" panose="020B0604020202020204" pitchFamily="34" charset="0"/>
              <a:buChar char="►"/>
            </a:pPr>
            <a:r>
              <a:rPr lang="en-US" sz="1600" dirty="0">
                <a:solidFill>
                  <a:srgbClr val="000000"/>
                </a:solidFill>
              </a:rPr>
              <a:t>Example of Uncoordinated Furniture Plans – Workstations requiring hardwire connection specified but only wall outlets are specified in the electrical drawings</a:t>
            </a:r>
          </a:p>
          <a:p>
            <a:pPr marL="1485900" lvl="2" indent="-285750">
              <a:buSzPct val="75000"/>
              <a:buFont typeface="Wingdings" panose="05000000000000000000" pitchFamily="2" charset="2"/>
              <a:buChar char="Ø"/>
            </a:pPr>
            <a:r>
              <a:rPr lang="en-US" sz="1600" dirty="0">
                <a:solidFill>
                  <a:srgbClr val="000000"/>
                </a:solidFill>
              </a:rPr>
              <a:t>Often, either the workstations are modified with open tiles at wall out locations or a different product is specified</a:t>
            </a:r>
          </a:p>
          <a:p>
            <a:pPr marL="1200150" lvl="2">
              <a:buSzPct val="75000"/>
            </a:pPr>
            <a:endParaRPr lang="en-US" sz="1600" dirty="0"/>
          </a:p>
          <a:p>
            <a:pPr marL="342900" indent="-342900">
              <a:buFont typeface="Wingdings" panose="05000000000000000000" pitchFamily="2" charset="2"/>
              <a:buChar char="§"/>
            </a:pPr>
            <a:r>
              <a:rPr lang="en-US" sz="2000" dirty="0">
                <a:solidFill>
                  <a:srgbClr val="000000"/>
                </a:solidFill>
              </a:rPr>
              <a:t>Recommend Including Funding Sources - IMCOM typically will not fund the following:</a:t>
            </a:r>
          </a:p>
          <a:p>
            <a:pPr marL="1085850" lvl="1" indent="-342900">
              <a:buSzPct val="75000"/>
              <a:buFont typeface="Arial" panose="020B0604020202020204" pitchFamily="34" charset="0"/>
              <a:buChar char="►"/>
            </a:pPr>
            <a:r>
              <a:rPr lang="en-US" sz="1600" dirty="0">
                <a:solidFill>
                  <a:srgbClr val="000000"/>
                </a:solidFill>
              </a:rPr>
              <a:t>Height Adjustable Tables/Desks, Safes, High Density Storage, Appliances for Admin Facilities, Garbage Disposals, Wall-mounted Overheads, Fire Extinguishers, Walk-off Mats, Standard Clocks</a:t>
            </a:r>
          </a:p>
        </p:txBody>
      </p:sp>
    </p:spTree>
    <p:extLst>
      <p:ext uri="{BB962C8B-B14F-4D97-AF65-F5344CB8AC3E}">
        <p14:creationId xmlns:p14="http://schemas.microsoft.com/office/powerpoint/2010/main" val="2084034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A30077A-1D13-4D40-A5FE-D151BC75169D}"/>
              </a:ext>
            </a:extLst>
          </p:cNvPr>
          <p:cNvSpPr>
            <a:spLocks noGrp="1"/>
          </p:cNvSpPr>
          <p:nvPr>
            <p:ph type="title"/>
          </p:nvPr>
        </p:nvSpPr>
        <p:spPr>
          <a:xfrm>
            <a:off x="0" y="152400"/>
            <a:ext cx="9144000" cy="1066800"/>
          </a:xfrm>
        </p:spPr>
        <p:txBody>
          <a:bodyPr/>
          <a:lstStyle/>
          <a:p>
            <a:pPr algn="ctr"/>
            <a:r>
              <a:rPr lang="en-US" altLang="en-US" sz="3600" b="1" dirty="0">
                <a:solidFill>
                  <a:srgbClr val="000000"/>
                </a:solidFill>
                <a:ea typeface="ＭＳ Ｐゴシック" panose="020B0600070205080204" pitchFamily="34" charset="-128"/>
              </a:rPr>
              <a:t>Design &amp; FF&amp;E</a:t>
            </a:r>
            <a:br>
              <a:rPr lang="en-US" altLang="en-US" sz="3600" b="1" dirty="0">
                <a:solidFill>
                  <a:srgbClr val="000000"/>
                </a:solidFill>
                <a:ea typeface="ＭＳ Ｐゴシック" panose="020B0600070205080204" pitchFamily="34" charset="-128"/>
              </a:rPr>
            </a:br>
            <a:r>
              <a:rPr lang="en-US" altLang="en-US" sz="3600" b="1" dirty="0">
                <a:solidFill>
                  <a:srgbClr val="000000"/>
                </a:solidFill>
                <a:ea typeface="ＭＳ Ｐゴシック" panose="020B0600070205080204" pitchFamily="34" charset="-128"/>
              </a:rPr>
              <a:t>Procurement Challenges</a:t>
            </a:r>
            <a:endParaRPr lang="en-US" altLang="en-US" sz="3600" dirty="0">
              <a:ea typeface="ＭＳ Ｐゴシック" panose="020B0600070205080204" pitchFamily="34" charset="-128"/>
            </a:endParaRPr>
          </a:p>
        </p:txBody>
      </p:sp>
      <p:sp>
        <p:nvSpPr>
          <p:cNvPr id="5" name="TextBox 2">
            <a:extLst>
              <a:ext uri="{FF2B5EF4-FFF2-40B4-BE49-F238E27FC236}">
                <a16:creationId xmlns:a16="http://schemas.microsoft.com/office/drawing/2014/main" id="{670254C5-7128-4940-A0B8-C01518E89D6D}"/>
              </a:ext>
            </a:extLst>
          </p:cNvPr>
          <p:cNvSpPr txBox="1">
            <a:spLocks noChangeArrowheads="1"/>
          </p:cNvSpPr>
          <p:nvPr/>
        </p:nvSpPr>
        <p:spPr bwMode="auto">
          <a:xfrm>
            <a:off x="685800" y="1295400"/>
            <a:ext cx="7772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marL="342900" indent="-342900">
              <a:spcBef>
                <a:spcPct val="0"/>
              </a:spcBef>
            </a:pPr>
            <a:r>
              <a:rPr lang="en-US" altLang="en-US" sz="2000" dirty="0">
                <a:solidFill>
                  <a:srgbClr val="000000"/>
                </a:solidFill>
              </a:rPr>
              <a:t>TIME: FF&amp;E procurement tends to be 3-5 </a:t>
            </a:r>
            <a:r>
              <a:rPr lang="en-US" altLang="en-US" sz="2000" dirty="0" err="1">
                <a:solidFill>
                  <a:srgbClr val="000000"/>
                </a:solidFill>
              </a:rPr>
              <a:t>yrs</a:t>
            </a:r>
            <a:r>
              <a:rPr lang="en-US" altLang="en-US" sz="2000" dirty="0">
                <a:solidFill>
                  <a:srgbClr val="000000"/>
                </a:solidFill>
              </a:rPr>
              <a:t> after initial design</a:t>
            </a:r>
          </a:p>
          <a:p>
            <a:pPr marL="1085850" lvl="1" indent="-342900">
              <a:spcBef>
                <a:spcPct val="0"/>
              </a:spcBef>
            </a:pPr>
            <a:r>
              <a:rPr lang="en-US" altLang="en-US" sz="1600" dirty="0">
                <a:solidFill>
                  <a:srgbClr val="000000"/>
                </a:solidFill>
              </a:rPr>
              <a:t>POC &amp; User Group changes</a:t>
            </a:r>
          </a:p>
          <a:p>
            <a:pPr marL="1085850" lvl="1" indent="-342900">
              <a:spcBef>
                <a:spcPct val="0"/>
              </a:spcBef>
            </a:pPr>
            <a:r>
              <a:rPr lang="en-US" altLang="en-US" sz="1600" dirty="0">
                <a:solidFill>
                  <a:srgbClr val="000000"/>
                </a:solidFill>
              </a:rPr>
              <a:t>Products &amp; fabrics discontinued and require reselection</a:t>
            </a:r>
          </a:p>
          <a:p>
            <a:pPr marL="1085850" lvl="1" indent="-342900">
              <a:spcBef>
                <a:spcPct val="0"/>
              </a:spcBef>
            </a:pPr>
            <a:r>
              <a:rPr lang="en-US" altLang="en-US" sz="1600" dirty="0">
                <a:solidFill>
                  <a:srgbClr val="000000"/>
                </a:solidFill>
              </a:rPr>
              <a:t>Changes to facilities based on organizational &amp; operational needs closer to procurement timeline that result in changes to original FFE specifications</a:t>
            </a:r>
          </a:p>
          <a:p>
            <a:pPr marL="1085850" lvl="1" indent="-342900">
              <a:spcBef>
                <a:spcPct val="0"/>
              </a:spcBef>
            </a:pPr>
            <a:endParaRPr lang="en-US" altLang="en-US" sz="800" dirty="0">
              <a:solidFill>
                <a:srgbClr val="000000"/>
              </a:solidFill>
            </a:endParaRPr>
          </a:p>
          <a:p>
            <a:pPr marL="342900" indent="-342900">
              <a:spcBef>
                <a:spcPct val="0"/>
              </a:spcBef>
            </a:pPr>
            <a:r>
              <a:rPr lang="en-US" altLang="en-US" sz="2000" dirty="0">
                <a:solidFill>
                  <a:srgbClr val="000000"/>
                </a:solidFill>
              </a:rPr>
              <a:t>HNC may participate in design reviews, but this doesn’t prevent user requested changes later in the procurement process</a:t>
            </a:r>
          </a:p>
          <a:p>
            <a:pPr marL="1085850" lvl="1" indent="-342900">
              <a:spcBef>
                <a:spcPct val="0"/>
              </a:spcBef>
            </a:pPr>
            <a:r>
              <a:rPr lang="en-US" altLang="en-US" sz="1600" dirty="0">
                <a:solidFill>
                  <a:srgbClr val="000000"/>
                </a:solidFill>
              </a:rPr>
              <a:t>HNC design reviews help with identifying any user funded FFE, electrical and AV/IT concerns</a:t>
            </a:r>
          </a:p>
          <a:p>
            <a:pPr marL="1085850" lvl="1" indent="-342900">
              <a:spcBef>
                <a:spcPct val="0"/>
              </a:spcBef>
            </a:pPr>
            <a:r>
              <a:rPr lang="en-US" altLang="en-US" sz="1600" dirty="0">
                <a:solidFill>
                  <a:srgbClr val="000000"/>
                </a:solidFill>
              </a:rPr>
              <a:t>Also allows for the integration of HNC in overall execution of design and through construction versus HNC coming in late and identifying issues that must be worked in last phases of construction</a:t>
            </a:r>
          </a:p>
          <a:p>
            <a:pPr marL="342900" indent="-342900">
              <a:spcBef>
                <a:spcPct val="0"/>
              </a:spcBef>
            </a:pPr>
            <a:endParaRPr lang="en-US" altLang="en-US" sz="800" dirty="0">
              <a:solidFill>
                <a:srgbClr val="000000"/>
              </a:solidFill>
            </a:endParaRPr>
          </a:p>
          <a:p>
            <a:pPr marL="342900" indent="-342900">
              <a:spcBef>
                <a:spcPct val="0"/>
              </a:spcBef>
            </a:pPr>
            <a:r>
              <a:rPr lang="en-US" altLang="en-US" sz="2000" dirty="0">
                <a:solidFill>
                  <a:srgbClr val="000000"/>
                </a:solidFill>
              </a:rPr>
              <a:t>HNC is obligated to IMCOM for FF&amp;E procurement</a:t>
            </a:r>
          </a:p>
          <a:p>
            <a:pPr marL="1085850" lvl="1" indent="-342900">
              <a:spcBef>
                <a:spcPct val="0"/>
              </a:spcBef>
            </a:pPr>
            <a:r>
              <a:rPr lang="en-US" altLang="en-US" sz="1600" dirty="0">
                <a:solidFill>
                  <a:srgbClr val="000000"/>
                </a:solidFill>
              </a:rPr>
              <a:t>Responsible for ensuring facilities are outfitted per policy and regulations</a:t>
            </a:r>
          </a:p>
          <a:p>
            <a:pPr marL="1085850" lvl="1" indent="-342900">
              <a:spcBef>
                <a:spcPct val="0"/>
              </a:spcBef>
            </a:pPr>
            <a:r>
              <a:rPr lang="en-US" altLang="en-US" sz="1600" dirty="0">
                <a:solidFill>
                  <a:srgbClr val="000000"/>
                </a:solidFill>
              </a:rPr>
              <a:t>Customer preferences and wants can usually be accommodated</a:t>
            </a:r>
          </a:p>
          <a:p>
            <a:pPr lvl="1" indent="0">
              <a:spcBef>
                <a:spcPct val="0"/>
              </a:spcBef>
              <a:buNone/>
            </a:pPr>
            <a:r>
              <a:rPr lang="en-US" altLang="en-US" sz="1600" dirty="0">
                <a:solidFill>
                  <a:srgbClr val="000000"/>
                </a:solidFill>
              </a:rPr>
              <a:t>	   within reason</a:t>
            </a:r>
          </a:p>
          <a:p>
            <a:pPr marL="342900" indent="-342900">
              <a:spcBef>
                <a:spcPct val="0"/>
              </a:spcBef>
            </a:pPr>
            <a:endParaRPr lang="en-US" altLang="en-US" sz="2000" b="1" dirty="0">
              <a:solidFill>
                <a:srgbClr val="000000"/>
              </a:solidFill>
            </a:endParaRPr>
          </a:p>
        </p:txBody>
      </p:sp>
    </p:spTree>
    <p:extLst>
      <p:ext uri="{BB962C8B-B14F-4D97-AF65-F5344CB8AC3E}">
        <p14:creationId xmlns:p14="http://schemas.microsoft.com/office/powerpoint/2010/main" val="1967706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7" descr="ArrowChart_PDT.png">
            <a:extLst>
              <a:ext uri="{FF2B5EF4-FFF2-40B4-BE49-F238E27FC236}">
                <a16:creationId xmlns:a16="http://schemas.microsoft.com/office/drawing/2014/main" id="{EF07EC97-BC35-4602-A22E-B5B70F2C4468}"/>
              </a:ext>
            </a:extLst>
          </p:cNvPr>
          <p:cNvPicPr>
            <a:picLocks noChangeAspect="1"/>
          </p:cNvPicPr>
          <p:nvPr/>
        </p:nvPicPr>
        <p:blipFill>
          <a:blip r:embed="rId3">
            <a:extLst>
              <a:ext uri="{28A0092B-C50C-407E-A947-70E740481C1C}">
                <a14:useLocalDpi xmlns:a14="http://schemas.microsoft.com/office/drawing/2010/main" val="0"/>
              </a:ext>
            </a:extLst>
          </a:blip>
          <a:srcRect l="41129" t="8034" r="26170" b="48595"/>
          <a:stretch>
            <a:fillRect/>
          </a:stretch>
        </p:blipFill>
        <p:spPr bwMode="auto">
          <a:xfrm>
            <a:off x="3892550" y="1817688"/>
            <a:ext cx="22494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18" descr="ArrowChart_EFFECTIVE.png">
            <a:extLst>
              <a:ext uri="{FF2B5EF4-FFF2-40B4-BE49-F238E27FC236}">
                <a16:creationId xmlns:a16="http://schemas.microsoft.com/office/drawing/2014/main" id="{54DC99F8-D94E-42D9-BADF-5065C31C92F0}"/>
              </a:ext>
            </a:extLst>
          </p:cNvPr>
          <p:cNvPicPr>
            <a:picLocks noChangeAspect="1"/>
          </p:cNvPicPr>
          <p:nvPr/>
        </p:nvPicPr>
        <p:blipFill>
          <a:blip r:embed="rId4">
            <a:extLst>
              <a:ext uri="{28A0092B-C50C-407E-A947-70E740481C1C}">
                <a14:useLocalDpi xmlns:a14="http://schemas.microsoft.com/office/drawing/2010/main" val="0"/>
              </a:ext>
            </a:extLst>
          </a:blip>
          <a:srcRect l="54263" t="20139" r="15994" b="35194"/>
          <a:stretch>
            <a:fillRect/>
          </a:stretch>
        </p:blipFill>
        <p:spPr bwMode="auto">
          <a:xfrm>
            <a:off x="4783138" y="2438400"/>
            <a:ext cx="2036762"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9" descr="PRODUCTLIFE.png">
            <a:extLst>
              <a:ext uri="{FF2B5EF4-FFF2-40B4-BE49-F238E27FC236}">
                <a16:creationId xmlns:a16="http://schemas.microsoft.com/office/drawing/2014/main" id="{C3236F43-9265-4454-9021-3D920691DD40}"/>
              </a:ext>
            </a:extLst>
          </p:cNvPr>
          <p:cNvPicPr>
            <a:picLocks noChangeAspect="1"/>
          </p:cNvPicPr>
          <p:nvPr/>
        </p:nvPicPr>
        <p:blipFill>
          <a:blip r:embed="rId5">
            <a:extLst>
              <a:ext uri="{28A0092B-C50C-407E-A947-70E740481C1C}">
                <a14:useLocalDpi xmlns:a14="http://schemas.microsoft.com/office/drawing/2010/main" val="0"/>
              </a:ext>
            </a:extLst>
          </a:blip>
          <a:srcRect l="46733" t="47942" r="17374" b="6255"/>
          <a:stretch>
            <a:fillRect/>
          </a:stretch>
        </p:blipFill>
        <p:spPr bwMode="auto">
          <a:xfrm>
            <a:off x="4249738" y="3867150"/>
            <a:ext cx="2459037"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0" descr="QA.png">
            <a:extLst>
              <a:ext uri="{FF2B5EF4-FFF2-40B4-BE49-F238E27FC236}">
                <a16:creationId xmlns:a16="http://schemas.microsoft.com/office/drawing/2014/main" id="{7E4DA1C9-3702-4EE7-8E12-B0C2B309D83E}"/>
              </a:ext>
            </a:extLst>
          </p:cNvPr>
          <p:cNvPicPr>
            <a:picLocks noChangeAspect="1"/>
          </p:cNvPicPr>
          <p:nvPr/>
        </p:nvPicPr>
        <p:blipFill>
          <a:blip r:embed="rId6">
            <a:extLst>
              <a:ext uri="{28A0092B-C50C-407E-A947-70E740481C1C}">
                <a14:useLocalDpi xmlns:a14="http://schemas.microsoft.com/office/drawing/2010/main" val="0"/>
              </a:ext>
            </a:extLst>
          </a:blip>
          <a:srcRect l="28796" t="52956" r="38557" b="4431"/>
          <a:stretch>
            <a:fillRect/>
          </a:stretch>
        </p:blipFill>
        <p:spPr bwMode="auto">
          <a:xfrm>
            <a:off x="3027363" y="4135438"/>
            <a:ext cx="2235200"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1" descr="TRAINING.png">
            <a:extLst>
              <a:ext uri="{FF2B5EF4-FFF2-40B4-BE49-F238E27FC236}">
                <a16:creationId xmlns:a16="http://schemas.microsoft.com/office/drawing/2014/main" id="{B42A7E2E-A609-4819-A062-1FBCB62FFA10}"/>
              </a:ext>
            </a:extLst>
          </p:cNvPr>
          <p:cNvPicPr>
            <a:picLocks noChangeAspect="1"/>
          </p:cNvPicPr>
          <p:nvPr/>
        </p:nvPicPr>
        <p:blipFill>
          <a:blip r:embed="rId7">
            <a:extLst>
              <a:ext uri="{28A0092B-C50C-407E-A947-70E740481C1C}">
                <a14:useLocalDpi xmlns:a14="http://schemas.microsoft.com/office/drawing/2010/main" val="0"/>
              </a:ext>
            </a:extLst>
          </a:blip>
          <a:srcRect l="18370" t="9657" r="43855" b="15825"/>
          <a:stretch>
            <a:fillRect/>
          </a:stretch>
        </p:blipFill>
        <p:spPr bwMode="auto">
          <a:xfrm>
            <a:off x="2324100" y="1900238"/>
            <a:ext cx="2587625"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2" descr="CMGMT.png">
            <a:extLst>
              <a:ext uri="{FF2B5EF4-FFF2-40B4-BE49-F238E27FC236}">
                <a16:creationId xmlns:a16="http://schemas.microsoft.com/office/drawing/2014/main" id="{903A99AD-BCCB-42ED-A4E7-633A2F1D7D81}"/>
              </a:ext>
            </a:extLst>
          </p:cNvPr>
          <p:cNvPicPr>
            <a:picLocks noChangeAspect="1"/>
          </p:cNvPicPr>
          <p:nvPr/>
        </p:nvPicPr>
        <p:blipFill>
          <a:blip r:embed="rId8">
            <a:extLst>
              <a:ext uri="{28A0092B-C50C-407E-A947-70E740481C1C}">
                <a14:useLocalDpi xmlns:a14="http://schemas.microsoft.com/office/drawing/2010/main" val="0"/>
              </a:ext>
            </a:extLst>
          </a:blip>
          <a:srcRect l="19566" t="10339" r="44370" b="44539"/>
          <a:stretch>
            <a:fillRect/>
          </a:stretch>
        </p:blipFill>
        <p:spPr bwMode="auto">
          <a:xfrm>
            <a:off x="2405063" y="1933575"/>
            <a:ext cx="2471737"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5" descr="HNCLOGO.png">
            <a:extLst>
              <a:ext uri="{FF2B5EF4-FFF2-40B4-BE49-F238E27FC236}">
                <a16:creationId xmlns:a16="http://schemas.microsoft.com/office/drawing/2014/main" id="{07805B34-C167-4850-9EAE-2E9D48631369}"/>
              </a:ext>
            </a:extLst>
          </p:cNvPr>
          <p:cNvPicPr>
            <a:picLocks noChangeAspect="1"/>
          </p:cNvPicPr>
          <p:nvPr/>
        </p:nvPicPr>
        <p:blipFill>
          <a:blip r:embed="rId9">
            <a:extLst>
              <a:ext uri="{28A0092B-C50C-407E-A947-70E740481C1C}">
                <a14:useLocalDpi xmlns:a14="http://schemas.microsoft.com/office/drawing/2010/main" val="0"/>
              </a:ext>
            </a:extLst>
          </a:blip>
          <a:srcRect l="38731" t="34952" r="36485" b="31549"/>
          <a:stretch>
            <a:fillRect/>
          </a:stretch>
        </p:blipFill>
        <p:spPr bwMode="auto">
          <a:xfrm>
            <a:off x="3709988" y="3198813"/>
            <a:ext cx="1697037"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itle 1">
            <a:extLst>
              <a:ext uri="{FF2B5EF4-FFF2-40B4-BE49-F238E27FC236}">
                <a16:creationId xmlns:a16="http://schemas.microsoft.com/office/drawing/2014/main" id="{1C26F155-DF98-4E9C-9F98-CAAD0DA2804A}"/>
              </a:ext>
            </a:extLst>
          </p:cNvPr>
          <p:cNvSpPr>
            <a:spLocks noGrp="1"/>
          </p:cNvSpPr>
          <p:nvPr>
            <p:ph type="title"/>
          </p:nvPr>
        </p:nvSpPr>
        <p:spPr>
          <a:xfrm>
            <a:off x="0" y="152400"/>
            <a:ext cx="9144000" cy="609600"/>
          </a:xfrm>
        </p:spPr>
        <p:txBody>
          <a:bodyPr/>
          <a:lstStyle/>
          <a:p>
            <a:pPr algn="ctr"/>
            <a:r>
              <a:rPr lang="en-US" altLang="en-US" sz="3600" b="1" dirty="0">
                <a:ea typeface="ＭＳ Ｐゴシック" panose="020B0600070205080204" pitchFamily="34" charset="-128"/>
              </a:rPr>
              <a:t>Why Huntsville?</a:t>
            </a:r>
          </a:p>
        </p:txBody>
      </p:sp>
      <p:sp>
        <p:nvSpPr>
          <p:cNvPr id="13322" name="TextBox 2">
            <a:extLst>
              <a:ext uri="{FF2B5EF4-FFF2-40B4-BE49-F238E27FC236}">
                <a16:creationId xmlns:a16="http://schemas.microsoft.com/office/drawing/2014/main" id="{09057D8A-7776-417C-9847-E77962E221A0}"/>
              </a:ext>
            </a:extLst>
          </p:cNvPr>
          <p:cNvSpPr txBox="1">
            <a:spLocks noChangeArrowheads="1"/>
          </p:cNvSpPr>
          <p:nvPr/>
        </p:nvSpPr>
        <p:spPr bwMode="auto">
          <a:xfrm>
            <a:off x="762000" y="854075"/>
            <a:ext cx="7620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000" b="1" dirty="0">
                <a:solidFill>
                  <a:srgbClr val="000000"/>
                </a:solidFill>
              </a:rPr>
              <a:t>Full-service Project Delivery Team (PDT) with over 25 years of experience that improves and sustains federal agency performance while saving taxpayer dollars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D8F55CE0-9604-495E-B439-CA053D0D23B6}"/>
              </a:ext>
            </a:extLst>
          </p:cNvPr>
          <p:cNvSpPr>
            <a:spLocks noGrp="1"/>
          </p:cNvSpPr>
          <p:nvPr>
            <p:ph type="title"/>
          </p:nvPr>
        </p:nvSpPr>
        <p:spPr>
          <a:xfrm>
            <a:off x="457200" y="103188"/>
            <a:ext cx="8229600" cy="811212"/>
          </a:xfrm>
        </p:spPr>
        <p:txBody>
          <a:bodyPr/>
          <a:lstStyle/>
          <a:p>
            <a:r>
              <a:rPr lang="en-US" altLang="en-US" sz="3600" b="1" dirty="0">
                <a:ea typeface="ＭＳ Ｐゴシック" panose="020B0600070205080204" pitchFamily="34" charset="-128"/>
              </a:rPr>
              <a:t>Effective Process</a:t>
            </a:r>
          </a:p>
        </p:txBody>
      </p:sp>
      <p:pic>
        <p:nvPicPr>
          <p:cNvPr id="16387" name="Content Placeholder 2">
            <a:extLst>
              <a:ext uri="{FF2B5EF4-FFF2-40B4-BE49-F238E27FC236}">
                <a16:creationId xmlns:a16="http://schemas.microsoft.com/office/drawing/2014/main" id="{ABF60175-8DC1-4281-9153-B7214949800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6448" b="20338"/>
          <a:stretch>
            <a:fillRect/>
          </a:stretch>
        </p:blipFill>
        <p:spPr>
          <a:xfrm>
            <a:off x="1295400" y="1219200"/>
            <a:ext cx="6400800" cy="2892425"/>
          </a:xfrm>
        </p:spPr>
      </p:pic>
      <p:sp>
        <p:nvSpPr>
          <p:cNvPr id="16388" name="TextBox 4">
            <a:extLst>
              <a:ext uri="{FF2B5EF4-FFF2-40B4-BE49-F238E27FC236}">
                <a16:creationId xmlns:a16="http://schemas.microsoft.com/office/drawing/2014/main" id="{68220D11-AF07-4D2E-8764-E10325B49D6E}"/>
              </a:ext>
            </a:extLst>
          </p:cNvPr>
          <p:cNvSpPr txBox="1">
            <a:spLocks noChangeArrowheads="1"/>
          </p:cNvSpPr>
          <p:nvPr/>
        </p:nvSpPr>
        <p:spPr bwMode="auto">
          <a:xfrm>
            <a:off x="1143000" y="4344988"/>
            <a:ext cx="7086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1600" dirty="0">
                <a:solidFill>
                  <a:srgbClr val="000000"/>
                </a:solidFill>
              </a:rPr>
              <a:t>Streamlined process from order receipt to contract closeout</a:t>
            </a:r>
          </a:p>
          <a:p>
            <a:pPr>
              <a:spcBef>
                <a:spcPct val="0"/>
              </a:spcBef>
            </a:pPr>
            <a:r>
              <a:rPr lang="en-US" altLang="en-US" sz="1600" dirty="0">
                <a:solidFill>
                  <a:srgbClr val="000000"/>
                </a:solidFill>
              </a:rPr>
              <a:t>Standardized product offering for standard designs to ensure consistency throughout all facilities</a:t>
            </a:r>
          </a:p>
          <a:p>
            <a:pPr>
              <a:spcBef>
                <a:spcPct val="0"/>
              </a:spcBef>
            </a:pPr>
            <a:r>
              <a:rPr lang="en-US" altLang="en-US" sz="1600" dirty="0">
                <a:solidFill>
                  <a:srgbClr val="000000"/>
                </a:solidFill>
              </a:rPr>
              <a:t>Technical PDT ensures accuracy of space planning, application of product, power and data requirements and life safety</a:t>
            </a:r>
          </a:p>
          <a:p>
            <a:pPr>
              <a:spcBef>
                <a:spcPct val="0"/>
              </a:spcBef>
            </a:pPr>
            <a:r>
              <a:rPr lang="en-US" altLang="en-US" sz="1600" dirty="0">
                <a:solidFill>
                  <a:srgbClr val="000000"/>
                </a:solidFill>
              </a:rPr>
              <a:t>PDT implementing online platform for furnishing orders that will provide automation and real time reporting throughout the process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749D8686-35BC-417E-B88D-5C10BF8AB0A1}"/>
              </a:ext>
            </a:extLst>
          </p:cNvPr>
          <p:cNvSpPr>
            <a:spLocks noGrp="1"/>
          </p:cNvSpPr>
          <p:nvPr>
            <p:ph type="title"/>
          </p:nvPr>
        </p:nvSpPr>
        <p:spPr>
          <a:xfrm>
            <a:off x="0" y="0"/>
            <a:ext cx="9144000" cy="1020763"/>
          </a:xfrm>
        </p:spPr>
        <p:txBody>
          <a:bodyPr/>
          <a:lstStyle/>
          <a:p>
            <a:r>
              <a:rPr lang="en-US" altLang="en-US" sz="3600" b="1" dirty="0">
                <a:ea typeface="ＭＳ Ｐゴシック" panose="020B0600070205080204" pitchFamily="34" charset="-128"/>
              </a:rPr>
              <a:t>Historical Cost Savings</a:t>
            </a:r>
          </a:p>
        </p:txBody>
      </p:sp>
      <p:sp>
        <p:nvSpPr>
          <p:cNvPr id="6" name="Content Placeholder 2">
            <a:extLst>
              <a:ext uri="{FF2B5EF4-FFF2-40B4-BE49-F238E27FC236}">
                <a16:creationId xmlns:a16="http://schemas.microsoft.com/office/drawing/2014/main" id="{CF47C8EF-7F1B-43F2-A6DB-A873A3CB695C}"/>
              </a:ext>
            </a:extLst>
          </p:cNvPr>
          <p:cNvSpPr>
            <a:spLocks noGrp="1"/>
          </p:cNvSpPr>
          <p:nvPr>
            <p:ph sz="half" idx="1"/>
          </p:nvPr>
        </p:nvSpPr>
        <p:spPr>
          <a:xfrm>
            <a:off x="6324600" y="1020763"/>
            <a:ext cx="2727325" cy="4618037"/>
          </a:xfrm>
        </p:spPr>
        <p:txBody>
          <a:bodyPr/>
          <a:lstStyle/>
          <a:p>
            <a:pPr marL="285750" indent="-285750">
              <a:spcBef>
                <a:spcPct val="0"/>
              </a:spcBef>
              <a:defRPr/>
            </a:pPr>
            <a:r>
              <a:rPr lang="en-US" sz="1600" kern="1200" dirty="0">
                <a:solidFill>
                  <a:srgbClr val="000000"/>
                </a:solidFill>
                <a:latin typeface="Arial" panose="020B0604020202020204" pitchFamily="34" charset="0"/>
                <a:ea typeface="ＭＳ Ｐゴシック" panose="020B0600070205080204" pitchFamily="34" charset="-128"/>
              </a:rPr>
              <a:t>On average, HNC procures over $100-125M in furnishings annually</a:t>
            </a:r>
          </a:p>
          <a:p>
            <a:pPr marL="285750" indent="-285750">
              <a:spcBef>
                <a:spcPct val="0"/>
              </a:spcBef>
              <a:defRPr/>
            </a:pPr>
            <a:endParaRPr lang="en-US" sz="1000" kern="1200" dirty="0">
              <a:solidFill>
                <a:srgbClr val="000000"/>
              </a:solidFill>
              <a:latin typeface="Arial" panose="020B0604020202020204" pitchFamily="34" charset="0"/>
              <a:ea typeface="ＭＳ Ｐゴシック" panose="020B0600070205080204" pitchFamily="34" charset="-128"/>
            </a:endParaRPr>
          </a:p>
          <a:p>
            <a:pPr marL="285750" indent="-285750">
              <a:spcBef>
                <a:spcPct val="0"/>
              </a:spcBef>
              <a:defRPr/>
            </a:pPr>
            <a:r>
              <a:rPr lang="en-US" sz="1600" kern="1200" dirty="0">
                <a:solidFill>
                  <a:srgbClr val="000000"/>
                </a:solidFill>
                <a:latin typeface="Arial" panose="020B0604020202020204" pitchFamily="34" charset="0"/>
                <a:ea typeface="ＭＳ Ｐゴシック" panose="020B0600070205080204" pitchFamily="34" charset="-128"/>
              </a:rPr>
              <a:t>96% of projects are within schedule and under budget</a:t>
            </a:r>
          </a:p>
          <a:p>
            <a:pPr marL="285750" indent="-285750">
              <a:spcBef>
                <a:spcPct val="0"/>
              </a:spcBef>
              <a:defRPr/>
            </a:pPr>
            <a:endParaRPr lang="en-US" sz="1000" kern="1200" dirty="0">
              <a:solidFill>
                <a:srgbClr val="000000"/>
              </a:solidFill>
              <a:latin typeface="Arial" panose="020B0604020202020204" pitchFamily="34" charset="0"/>
              <a:ea typeface="ＭＳ Ｐゴシック" panose="020B0600070205080204" pitchFamily="34" charset="-128"/>
            </a:endParaRPr>
          </a:p>
          <a:p>
            <a:pPr marL="285750" indent="-285750">
              <a:spcBef>
                <a:spcPct val="0"/>
              </a:spcBef>
              <a:defRPr/>
            </a:pPr>
            <a:r>
              <a:rPr lang="en-US" sz="1600" kern="1200" dirty="0">
                <a:solidFill>
                  <a:srgbClr val="000000"/>
                </a:solidFill>
                <a:latin typeface="Arial" panose="020B0604020202020204" pitchFamily="34" charset="0"/>
                <a:ea typeface="ＭＳ Ｐゴシック" panose="020B0600070205080204" pitchFamily="34" charset="-128"/>
              </a:rPr>
              <a:t>Longer lifecycle due to tailored specifications and warranty requirements</a:t>
            </a:r>
          </a:p>
          <a:p>
            <a:pPr marL="285750" indent="-285750">
              <a:spcBef>
                <a:spcPct val="0"/>
              </a:spcBef>
              <a:defRPr/>
            </a:pPr>
            <a:endParaRPr lang="en-US" sz="1000" kern="1200" dirty="0">
              <a:solidFill>
                <a:srgbClr val="000000"/>
              </a:solidFill>
              <a:latin typeface="Arial" panose="020B0604020202020204" pitchFamily="34" charset="0"/>
              <a:ea typeface="ＭＳ Ｐゴシック" panose="020B0600070205080204" pitchFamily="34" charset="-128"/>
            </a:endParaRPr>
          </a:p>
          <a:p>
            <a:pPr marL="285750" indent="-285750">
              <a:spcBef>
                <a:spcPct val="0"/>
              </a:spcBef>
              <a:defRPr/>
            </a:pPr>
            <a:r>
              <a:rPr lang="en-US" sz="1600" kern="1200" dirty="0">
                <a:solidFill>
                  <a:srgbClr val="000000"/>
                </a:solidFill>
                <a:latin typeface="Arial" panose="020B0604020202020204" pitchFamily="34" charset="0"/>
                <a:ea typeface="ＭＳ Ｐゴシック" panose="020B0600070205080204" pitchFamily="34" charset="-128"/>
              </a:rPr>
              <a:t>Approximately 70% of awards go to small businesses (SB)</a:t>
            </a:r>
          </a:p>
          <a:p>
            <a:pPr marL="285750" indent="-285750">
              <a:spcBef>
                <a:spcPct val="0"/>
              </a:spcBef>
              <a:defRPr/>
            </a:pPr>
            <a:endParaRPr lang="en-US" sz="1000" kern="1200" dirty="0">
              <a:solidFill>
                <a:srgbClr val="000000"/>
              </a:solidFill>
              <a:latin typeface="Arial" panose="020B0604020202020204" pitchFamily="34" charset="0"/>
              <a:ea typeface="ＭＳ Ｐゴシック" panose="020B0600070205080204" pitchFamily="34" charset="-128"/>
            </a:endParaRPr>
          </a:p>
          <a:p>
            <a:pPr marL="285750" indent="-285750">
              <a:spcBef>
                <a:spcPct val="0"/>
              </a:spcBef>
              <a:defRPr/>
            </a:pPr>
            <a:r>
              <a:rPr lang="en-US" sz="1600" kern="1200" dirty="0">
                <a:solidFill>
                  <a:srgbClr val="000000"/>
                </a:solidFill>
                <a:latin typeface="Arial" panose="020B0604020202020204" pitchFamily="34" charset="0"/>
                <a:ea typeface="ＭＳ Ｐゴシック" panose="020B0600070205080204" pitchFamily="34" charset="-128"/>
              </a:rPr>
              <a:t>100% of awards are Firm Fixed Price</a:t>
            </a:r>
          </a:p>
          <a:p>
            <a:pPr>
              <a:defRPr/>
            </a:pPr>
            <a:endParaRPr lang="en-US" sz="1400" dirty="0"/>
          </a:p>
          <a:p>
            <a:pPr marL="0" indent="0">
              <a:buFont typeface="Wingdings" panose="05000000000000000000" pitchFamily="2" charset="2"/>
              <a:buNone/>
              <a:defRPr/>
            </a:pPr>
            <a:endParaRPr lang="en-US" sz="500" dirty="0"/>
          </a:p>
          <a:p>
            <a:pPr>
              <a:defRPr/>
            </a:pPr>
            <a:endParaRPr lang="en-US" sz="500" dirty="0"/>
          </a:p>
          <a:p>
            <a:pPr>
              <a:defRPr/>
            </a:pPr>
            <a:endParaRPr lang="en-US" sz="2000" dirty="0"/>
          </a:p>
        </p:txBody>
      </p:sp>
      <p:pic>
        <p:nvPicPr>
          <p:cNvPr id="19460" name="Content Placeholder 6">
            <a:extLst>
              <a:ext uri="{FF2B5EF4-FFF2-40B4-BE49-F238E27FC236}">
                <a16:creationId xmlns:a16="http://schemas.microsoft.com/office/drawing/2014/main" id="{27663438-450E-4AC3-BB96-2DA16E24D4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013" y="1081088"/>
            <a:ext cx="5818187"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6637C1C0-266B-4019-8BDF-18981F40C089}"/>
              </a:ext>
            </a:extLst>
          </p:cNvPr>
          <p:cNvSpPr txBox="1"/>
          <p:nvPr/>
        </p:nvSpPr>
        <p:spPr>
          <a:xfrm>
            <a:off x="4011664" y="1280160"/>
            <a:ext cx="1149867" cy="400110"/>
          </a:xfrm>
          <a:prstGeom prst="rect">
            <a:avLst/>
          </a:prstGeom>
          <a:noFill/>
          <a:scene3d>
            <a:camera prst="obliqueBottomLeft"/>
            <a:lightRig rig="threePt" dir="t"/>
          </a:scene3d>
        </p:spPr>
        <p:txBody>
          <a:bodyPr wrap="none">
            <a:spAutoFit/>
          </a:bodyPr>
          <a:lstStyle/>
          <a:p>
            <a:pPr>
              <a:defRPr/>
            </a:pPr>
            <a:r>
              <a:rPr lang="en-US" sz="2000" b="1" dirty="0">
                <a:solidFill>
                  <a:srgbClr val="026FB7"/>
                </a:solidFill>
                <a:ea typeface="Arial Unicode MS" panose="020B0604020202020204" pitchFamily="34" charset="-128"/>
                <a:cs typeface="Arial" panose="020B0604020202020204" pitchFamily="34" charset="0"/>
              </a:rPr>
              <a:t>FY 2022</a:t>
            </a:r>
          </a:p>
        </p:txBody>
      </p:sp>
      <p:sp>
        <p:nvSpPr>
          <p:cNvPr id="9" name="TextBox 8">
            <a:extLst>
              <a:ext uri="{FF2B5EF4-FFF2-40B4-BE49-F238E27FC236}">
                <a16:creationId xmlns:a16="http://schemas.microsoft.com/office/drawing/2014/main" id="{B2BF9E6E-5428-4B82-8C15-58104A4C5626}"/>
              </a:ext>
            </a:extLst>
          </p:cNvPr>
          <p:cNvSpPr txBox="1"/>
          <p:nvPr/>
        </p:nvSpPr>
        <p:spPr>
          <a:xfrm>
            <a:off x="4011664" y="1524600"/>
            <a:ext cx="1116011" cy="261610"/>
          </a:xfrm>
          <a:prstGeom prst="rect">
            <a:avLst/>
          </a:prstGeom>
          <a:noFill/>
          <a:scene3d>
            <a:camera prst="obliqueBottomLeft"/>
            <a:lightRig rig="threePt" dir="t"/>
          </a:scene3d>
        </p:spPr>
        <p:txBody>
          <a:bodyPr wrap="none">
            <a:spAutoFit/>
          </a:bodyPr>
          <a:lstStyle/>
          <a:p>
            <a:pPr>
              <a:defRPr/>
            </a:pPr>
            <a:r>
              <a:rPr lang="en-US" sz="1100" b="1" dirty="0">
                <a:solidFill>
                  <a:srgbClr val="53BD5D"/>
                </a:solidFill>
              </a:rPr>
              <a:t>$140 MILLION</a:t>
            </a:r>
            <a:endParaRPr lang="en-US" sz="2800" b="1" dirty="0">
              <a:solidFill>
                <a:srgbClr val="FFFFFF">
                  <a:lumMod val="65000"/>
                </a:srgbClr>
              </a:solidFill>
            </a:endParaRPr>
          </a:p>
        </p:txBody>
      </p:sp>
      <p:sp>
        <p:nvSpPr>
          <p:cNvPr id="10" name="TextBox 9">
            <a:extLst>
              <a:ext uri="{FF2B5EF4-FFF2-40B4-BE49-F238E27FC236}">
                <a16:creationId xmlns:a16="http://schemas.microsoft.com/office/drawing/2014/main" id="{13248E75-E007-4394-B6BC-3E5CF8B5D8F8}"/>
              </a:ext>
            </a:extLst>
          </p:cNvPr>
          <p:cNvSpPr txBox="1"/>
          <p:nvPr/>
        </p:nvSpPr>
        <p:spPr>
          <a:xfrm>
            <a:off x="4316464" y="1636295"/>
            <a:ext cx="904415" cy="523220"/>
          </a:xfrm>
          <a:prstGeom prst="rect">
            <a:avLst/>
          </a:prstGeom>
          <a:noFill/>
          <a:scene3d>
            <a:camera prst="obliqueBottomLeft"/>
            <a:lightRig rig="threePt" dir="t"/>
          </a:scene3d>
        </p:spPr>
        <p:txBody>
          <a:bodyPr wrap="none">
            <a:spAutoFit/>
          </a:bodyPr>
          <a:lstStyle/>
          <a:p>
            <a:pPr algn="r">
              <a:defRPr/>
            </a:pPr>
            <a:r>
              <a:rPr lang="en-US" sz="2800" b="1" dirty="0">
                <a:solidFill>
                  <a:srgbClr val="FFFFFF">
                    <a:lumMod val="65000"/>
                  </a:srgbClr>
                </a:solidFill>
              </a:rPr>
              <a:t>16%</a:t>
            </a:r>
          </a:p>
        </p:txBody>
      </p:sp>
      <p:sp>
        <p:nvSpPr>
          <p:cNvPr id="19464" name="TextBox 10">
            <a:extLst>
              <a:ext uri="{FF2B5EF4-FFF2-40B4-BE49-F238E27FC236}">
                <a16:creationId xmlns:a16="http://schemas.microsoft.com/office/drawing/2014/main" id="{356E638F-F5D2-4FE0-90EF-4BB8D9987791}"/>
              </a:ext>
            </a:extLst>
          </p:cNvPr>
          <p:cNvSpPr txBox="1">
            <a:spLocks noChangeArrowheads="1"/>
          </p:cNvSpPr>
          <p:nvPr/>
        </p:nvSpPr>
        <p:spPr bwMode="auto">
          <a:xfrm>
            <a:off x="2071688" y="4913313"/>
            <a:ext cx="18790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1" dirty="0">
                <a:solidFill>
                  <a:srgbClr val="026FB7"/>
                </a:solidFill>
              </a:rPr>
              <a:t>$485 MILLION</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E385AF6F9490408BC5D9DB52D99339" ma:contentTypeVersion="2" ma:contentTypeDescription="Create a new document." ma:contentTypeScope="" ma:versionID="0a912f0584172b8bff22ce6b79234257">
  <xsd:schema xmlns:xsd="http://www.w3.org/2001/XMLSchema" xmlns:xs="http://www.w3.org/2001/XMLSchema" xmlns:p="http://schemas.microsoft.com/office/2006/metadata/properties" xmlns:ns2="b921737c-7390-4c43-aee3-d86bd8925ee0" targetNamespace="http://schemas.microsoft.com/office/2006/metadata/properties" ma:root="true" ma:fieldsID="4a79b6e1d5ee18bfd67cd4d294aa2818" ns2:_="">
    <xsd:import namespace="b921737c-7390-4c43-aee3-d86bd8925ee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21737c-7390-4c43-aee3-d86bd8925e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CA59F7-1564-4D80-B326-1D0A4B7EA9C5}">
  <ds:schemaRefs>
    <ds:schemaRef ds:uri="http://schemas.microsoft.com/sharepoint/v3/contenttype/forms"/>
  </ds:schemaRefs>
</ds:datastoreItem>
</file>

<file path=customXml/itemProps2.xml><?xml version="1.0" encoding="utf-8"?>
<ds:datastoreItem xmlns:ds="http://schemas.openxmlformats.org/officeDocument/2006/customXml" ds:itemID="{9A1569E0-F8C5-412D-8999-B6D3BA6CFE8E}">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CBD2BFB3-EF7C-4C2C-95A1-72310124A3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21737c-7390-4c43-aee3-d86bd8925e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5932</TotalTime>
  <Words>775</Words>
  <Application>Microsoft Office PowerPoint</Application>
  <PresentationFormat>On-screen Show (4:3)</PresentationFormat>
  <Paragraphs>168</Paragraphs>
  <Slides>11</Slides>
  <Notes>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11</vt:i4>
      </vt:variant>
    </vt:vector>
  </HeadingPairs>
  <TitlesOfParts>
    <vt:vector size="19" baseType="lpstr">
      <vt:lpstr>Arial</vt:lpstr>
      <vt:lpstr>Calibri</vt:lpstr>
      <vt:lpstr>Wingdings</vt:lpstr>
      <vt:lpstr>Wingdings 3</vt:lpstr>
      <vt:lpstr>Default Design</vt:lpstr>
      <vt:lpstr>Custom Design</vt:lpstr>
      <vt:lpstr>1_Custom Design</vt:lpstr>
      <vt:lpstr>2_Custom Design</vt:lpstr>
      <vt:lpstr>ENGINEERING AND SUPPORT CENTER, HUNTSVILLE</vt:lpstr>
      <vt:lpstr>Discussion Topics</vt:lpstr>
      <vt:lpstr>HNC Furniture Package Overview</vt:lpstr>
      <vt:lpstr>FF&amp;E Package – Best Practices</vt:lpstr>
      <vt:lpstr>FF&amp;E Package – Best Practices</vt:lpstr>
      <vt:lpstr>Design &amp; FF&amp;E Procurement Challenges</vt:lpstr>
      <vt:lpstr>Why Huntsville?</vt:lpstr>
      <vt:lpstr>Effective Process</vt:lpstr>
      <vt:lpstr>Historical Cost Savings</vt:lpstr>
      <vt:lpstr>Enhanced Warranty</vt:lpstr>
      <vt:lpstr>Points of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CCR IPR Brief Visual Information Upgrades</dc:title>
  <dc:creator>Microsoft Office User</dc:creator>
  <cp:lastModifiedBy>Winningham, Jessica R CIV USARMY CEHNC (USA)</cp:lastModifiedBy>
  <cp:revision>233</cp:revision>
  <cp:lastPrinted>2016-03-23T17:05:22Z</cp:lastPrinted>
  <dcterms:created xsi:type="dcterms:W3CDTF">2016-01-26T22:55:02Z</dcterms:created>
  <dcterms:modified xsi:type="dcterms:W3CDTF">2024-01-05T16:49:54Z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0x01010082E385AF6F9490408BC5D9DB52D99339</vt:lpwstr>
  </property>
</Properties>
</file>